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660" r:id="rId2"/>
  </p:sldMasterIdLst>
  <p:notesMasterIdLst>
    <p:notesMasterId r:id="rId28"/>
  </p:notesMasterIdLst>
  <p:sldIdLst>
    <p:sldId id="256" r:id="rId3"/>
    <p:sldId id="258" r:id="rId4"/>
    <p:sldId id="257" r:id="rId5"/>
    <p:sldId id="272" r:id="rId6"/>
    <p:sldId id="282" r:id="rId7"/>
    <p:sldId id="274" r:id="rId8"/>
    <p:sldId id="294" r:id="rId9"/>
    <p:sldId id="266" r:id="rId10"/>
    <p:sldId id="269" r:id="rId11"/>
    <p:sldId id="292" r:id="rId12"/>
    <p:sldId id="267" r:id="rId13"/>
    <p:sldId id="268" r:id="rId14"/>
    <p:sldId id="295" r:id="rId15"/>
    <p:sldId id="288" r:id="rId16"/>
    <p:sldId id="296" r:id="rId17"/>
    <p:sldId id="293" r:id="rId18"/>
    <p:sldId id="290" r:id="rId19"/>
    <p:sldId id="284" r:id="rId20"/>
    <p:sldId id="283" r:id="rId21"/>
    <p:sldId id="277" r:id="rId22"/>
    <p:sldId id="285" r:id="rId23"/>
    <p:sldId id="286" r:id="rId24"/>
    <p:sldId id="271" r:id="rId25"/>
    <p:sldId id="273" r:id="rId26"/>
    <p:sldId id="279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30D30FEB-FF17-425C-9CF6-A1E70E2C36B0}">
          <p14:sldIdLst>
            <p14:sldId id="256"/>
          </p14:sldIdLst>
        </p14:section>
        <p14:section name="Introduction" id="{58F9C70F-8814-42A9-B494-55CCAB9C3AD1}">
          <p14:sldIdLst>
            <p14:sldId id="258"/>
            <p14:sldId id="257"/>
            <p14:sldId id="272"/>
          </p14:sldIdLst>
        </p14:section>
        <p14:section name="The Fourier Transform" id="{A6F30F8D-05CA-4F91-935B-69D51704CE39}">
          <p14:sldIdLst>
            <p14:sldId id="282"/>
            <p14:sldId id="274"/>
            <p14:sldId id="294"/>
            <p14:sldId id="266"/>
            <p14:sldId id="269"/>
          </p14:sldIdLst>
        </p14:section>
        <p14:section name="Examples" id="{4C541E61-CC52-4430-9A70-23E683A9F22A}">
          <p14:sldIdLst>
            <p14:sldId id="292"/>
            <p14:sldId id="267"/>
            <p14:sldId id="268"/>
            <p14:sldId id="295"/>
            <p14:sldId id="288"/>
            <p14:sldId id="296"/>
          </p14:sldIdLst>
        </p14:section>
        <p14:section name="Connection to Machine Learning" id="{E2106606-C337-40AF-8699-7EBACD665A37}">
          <p14:sldIdLst>
            <p14:sldId id="293"/>
            <p14:sldId id="290"/>
            <p14:sldId id="284"/>
            <p14:sldId id="283"/>
            <p14:sldId id="277"/>
            <p14:sldId id="285"/>
            <p14:sldId id="286"/>
            <p14:sldId id="271"/>
            <p14:sldId id="273"/>
            <p14:sldId id="27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55A11"/>
    <a:srgbClr val="2E75B6"/>
    <a:srgbClr val="C55A00"/>
    <a:srgbClr val="2E7552"/>
    <a:srgbClr val="2D80B9"/>
    <a:srgbClr val="ADCDEA"/>
    <a:srgbClr val="3132FE"/>
    <a:srgbClr val="F86A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10" autoAdjust="0"/>
    <p:restoredTop sz="93256" autoAdjust="0"/>
  </p:normalViewPr>
  <p:slideViewPr>
    <p:cSldViewPr snapToGrid="0">
      <p:cViewPr varScale="1">
        <p:scale>
          <a:sx n="57" d="100"/>
          <a:sy n="57" d="100"/>
        </p:scale>
        <p:origin x="52" y="9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AB2ACB-0D0B-4AEF-8EC8-DE0A95855CEA}" type="datetimeFigureOut">
              <a:rPr lang="en-US" smtClean="0"/>
              <a:t>7/8/2020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31721F-ACA9-4586-9363-07CD0B9B42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6737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31721F-ACA9-4586-9363-07CD0B9B423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3088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ffectLst/>
              </a:rPr>
              <a:t>\text{Let $s(n)$ be a signal defined for integers $n$ in the interval $[0,N-1]$} </a:t>
            </a:r>
          </a:p>
          <a:p>
            <a:endParaRPr lang="en-US" dirty="0">
              <a:effectLst/>
            </a:endParaRPr>
          </a:p>
          <a:p>
            <a:r>
              <a:rPr lang="en-US" dirty="0">
                <a:effectLst/>
              </a:rPr>
              <a:t>\text{Define a function $S$ for $m$ in the interval $[-(N-1)/2,(N-1)/2]$}</a:t>
            </a:r>
          </a:p>
          <a:p>
            <a:br>
              <a:rPr lang="en-US" dirty="0">
                <a:effectLst/>
              </a:rPr>
            </a:br>
            <a:r>
              <a:rPr lang="en-US" dirty="0">
                <a:effectLst/>
              </a:rPr>
              <a:t>S &amp;\</a:t>
            </a:r>
            <a:r>
              <a:rPr lang="en-US" dirty="0" err="1">
                <a:effectLst/>
              </a:rPr>
              <a:t>equiv</a:t>
            </a:r>
            <a:r>
              <a:rPr lang="en-US" dirty="0">
                <a:effectLst/>
              </a:rPr>
              <a:t> \</a:t>
            </a:r>
            <a:r>
              <a:rPr lang="en-US" dirty="0" err="1">
                <a:effectLst/>
              </a:rPr>
              <a:t>mathcal</a:t>
            </a:r>
            <a:r>
              <a:rPr lang="en-US" dirty="0">
                <a:effectLst/>
              </a:rPr>
              <a:t>{F}(s) \\</a:t>
            </a:r>
          </a:p>
          <a:p>
            <a:r>
              <a:rPr lang="en-US" dirty="0">
                <a:effectLst/>
              </a:rPr>
              <a:t>S(m) &amp;= \sum\limits_{n=0}^{N-1} s(n) e^{-2\pi n m </a:t>
            </a:r>
            <a:r>
              <a:rPr lang="en-US" dirty="0" err="1">
                <a:effectLst/>
              </a:rPr>
              <a:t>i</a:t>
            </a:r>
            <a:r>
              <a:rPr lang="en-US" dirty="0">
                <a:effectLst/>
              </a:rPr>
              <a:t> /N} &amp; \text{for all } m \in [-N/2, N/2]\\ </a:t>
            </a:r>
          </a:p>
          <a:p>
            <a:r>
              <a:rPr lang="en-US" dirty="0">
                <a:effectLst/>
              </a:rPr>
              <a:t>&amp;= \sum\limits_{n=0}^{N-1} s(n) \left[ cos(2 \pi n m/N ) - </a:t>
            </a:r>
            <a:r>
              <a:rPr lang="en-US" dirty="0" err="1">
                <a:effectLst/>
              </a:rPr>
              <a:t>i</a:t>
            </a:r>
            <a:r>
              <a:rPr lang="en-US" dirty="0">
                <a:effectLst/>
              </a:rPr>
              <a:t> \ sin(2 \pi n m/N) \right]</a:t>
            </a:r>
          </a:p>
          <a:p>
            <a:endParaRPr lang="en-US" dirty="0">
              <a:effectLst/>
            </a:endParaRPr>
          </a:p>
          <a:p>
            <a:r>
              <a:rPr lang="en-US" dirty="0">
                <a:effectLst/>
              </a:rPr>
              <a:t>Potential</a:t>
            </a:r>
            <a:r>
              <a:rPr lang="en-US" baseline="0" dirty="0">
                <a:effectLst/>
              </a:rPr>
              <a:t>ly introduce Euler’s formula in its own slide</a:t>
            </a:r>
            <a:endParaRPr lang="en-US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31721F-ACA9-4586-9363-07CD0B9B423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651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ffectLst/>
              </a:rPr>
              <a:t>\text{example signal: } s(n) = sin(2 \pi (\</a:t>
            </a:r>
            <a:r>
              <a:rPr lang="en-US" dirty="0" err="1">
                <a:effectLst/>
              </a:rPr>
              <a:t>frac</a:t>
            </a:r>
            <a:r>
              <a:rPr lang="en-US" dirty="0">
                <a:effectLst/>
              </a:rPr>
              <a:t>{n}{4}) + 0.5 \ sin(2\pi \</a:t>
            </a:r>
            <a:r>
              <a:rPr lang="en-US" dirty="0" err="1">
                <a:effectLst/>
              </a:rPr>
              <a:t>frac</a:t>
            </a:r>
            <a:r>
              <a:rPr lang="en-US" dirty="0">
                <a:effectLst/>
              </a:rPr>
              <a:t>{n}{8})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31721F-ACA9-4586-9363-07CD0B9B423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7947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18 46 71</a:t>
            </a:r>
          </a:p>
          <a:p>
            <a:r>
              <a:rPr lang="en-US" dirty="0"/>
              <a:t>77</a:t>
            </a:r>
            <a:r>
              <a:rPr lang="en-US" baseline="0" dirty="0"/>
              <a:t> 35  7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31721F-ACA9-4586-9363-07CD0B9B423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9300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1026"/>
          <p:cNvSpPr>
            <a:spLocks noGrp="1" noChangeArrowheads="1"/>
          </p:cNvSpPr>
          <p:nvPr>
            <p:ph type="ctrTitle"/>
          </p:nvPr>
        </p:nvSpPr>
        <p:spPr>
          <a:xfrm>
            <a:off x="1109473" y="1389888"/>
            <a:ext cx="9973056" cy="1298448"/>
          </a:xfrm>
        </p:spPr>
        <p:txBody>
          <a:bodyPr anchor="b" anchorCtr="0"/>
          <a:lstStyle>
            <a:lvl1pPr>
              <a:lnSpc>
                <a:spcPct val="100000"/>
              </a:lnSpc>
              <a:spcAft>
                <a:spcPts val="600"/>
              </a:spcAft>
              <a:defRPr sz="3600"/>
            </a:lvl1pPr>
          </a:lstStyle>
          <a:p>
            <a:r>
              <a:rPr lang="en-US" altLang="en-US"/>
              <a:t>Click to edit Master title style</a:t>
            </a:r>
            <a:endParaRPr lang="en-US" altLang="en-US" dirty="0"/>
          </a:p>
        </p:txBody>
      </p:sp>
      <p:sp>
        <p:nvSpPr>
          <p:cNvPr id="6202" name="Rectangle 1082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109473" y="3008376"/>
            <a:ext cx="9973056" cy="1792224"/>
          </a:xfrm>
          <a:prstGeom prst="rect">
            <a:avLst/>
          </a:prstGeom>
          <a:ln w="12700">
            <a:headEnd type="none" w="sm" len="sm"/>
            <a:tailEnd type="none" w="sm" len="sm"/>
          </a:ln>
        </p:spPr>
        <p:txBody>
          <a:bodyPr lIns="91440" tIns="45720" rIns="91440" bIns="4572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FontTx/>
              <a:buNone/>
              <a:defRPr sz="2200"/>
            </a:lvl1pPr>
          </a:lstStyle>
          <a:p>
            <a:r>
              <a:rPr lang="en-US" altLang="en-US"/>
              <a:t>Click to edit Master subtitle style</a:t>
            </a:r>
            <a:endParaRPr lang="en-US" altLang="en-US" dirty="0"/>
          </a:p>
        </p:txBody>
      </p:sp>
      <p:sp>
        <p:nvSpPr>
          <p:cNvPr id="9" name="Freeform 8"/>
          <p:cNvSpPr>
            <a:spLocks/>
          </p:cNvSpPr>
          <p:nvPr userDrawn="1"/>
        </p:nvSpPr>
        <p:spPr bwMode="auto">
          <a:xfrm>
            <a:off x="1" y="950976"/>
            <a:ext cx="12192000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6144" y="0"/>
              </a:cxn>
              <a:cxn ang="0">
                <a:pos x="0" y="0"/>
              </a:cxn>
            </a:cxnLst>
            <a:rect l="0" t="0" r="r" b="b"/>
            <a:pathLst>
              <a:path w="6145" h="1">
                <a:moveTo>
                  <a:pt x="0" y="0"/>
                </a:moveTo>
                <a:lnTo>
                  <a:pt x="6144" y="0"/>
                </a:lnTo>
                <a:lnTo>
                  <a:pt x="0" y="0"/>
                </a:lnTo>
              </a:path>
            </a:pathLst>
          </a:custGeom>
          <a:noFill/>
          <a:ln w="22225" cap="flat" cmpd="sng">
            <a:solidFill>
              <a:schemeClr val="accent4"/>
            </a:solidFill>
            <a:prstDash val="solid"/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 sz="1800"/>
          </a:p>
        </p:txBody>
      </p:sp>
      <p:sp>
        <p:nvSpPr>
          <p:cNvPr id="10" name="Freeform 8"/>
          <p:cNvSpPr>
            <a:spLocks/>
          </p:cNvSpPr>
          <p:nvPr userDrawn="1"/>
        </p:nvSpPr>
        <p:spPr bwMode="auto">
          <a:xfrm>
            <a:off x="1" y="6355080"/>
            <a:ext cx="12192000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6144" y="0"/>
              </a:cxn>
              <a:cxn ang="0">
                <a:pos x="0" y="0"/>
              </a:cxn>
            </a:cxnLst>
            <a:rect l="0" t="0" r="r" b="b"/>
            <a:pathLst>
              <a:path w="6145" h="1">
                <a:moveTo>
                  <a:pt x="0" y="0"/>
                </a:moveTo>
                <a:lnTo>
                  <a:pt x="6144" y="0"/>
                </a:lnTo>
                <a:lnTo>
                  <a:pt x="0" y="0"/>
                </a:lnTo>
              </a:path>
            </a:pathLst>
          </a:custGeom>
          <a:noFill/>
          <a:ln w="22225" cap="flat" cmpd="sng">
            <a:solidFill>
              <a:schemeClr val="accent4"/>
            </a:solidFill>
            <a:prstDash val="solid"/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 sz="1800"/>
          </a:p>
        </p:txBody>
      </p:sp>
      <p:pic>
        <p:nvPicPr>
          <p:cNvPr id="7" name="Picture 6" descr="LL_Logo_blue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117" y="5111496"/>
            <a:ext cx="3429893" cy="345440"/>
          </a:xfrm>
          <a:prstGeom prst="rect">
            <a:avLst/>
          </a:prstGeom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C3A108B2-08C9-D34B-96A6-22B3AB8E752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1158441" y="122302"/>
            <a:ext cx="678184" cy="828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3780173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hart Placeholder 3"/>
          <p:cNvSpPr>
            <a:spLocks noGrp="1"/>
          </p:cNvSpPr>
          <p:nvPr>
            <p:ph type="chart" sz="quarter" idx="10"/>
          </p:nvPr>
        </p:nvSpPr>
        <p:spPr>
          <a:xfrm>
            <a:off x="1792225" y="1700784"/>
            <a:ext cx="8607552" cy="3941064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vert="horz"/>
          <a:lstStyle>
            <a:lvl1pPr marL="0" indent="0">
              <a:lnSpc>
                <a:spcPts val="2000"/>
              </a:lnSpc>
              <a:spcBef>
                <a:spcPts val="300"/>
              </a:spcBef>
              <a:spcAft>
                <a:spcPts val="600"/>
              </a:spcAft>
              <a:buFontTx/>
              <a:buNone/>
              <a:defRPr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1792225" y="1252728"/>
            <a:ext cx="8607552" cy="374904"/>
          </a:xfrm>
          <a:prstGeom prst="rect">
            <a:avLst/>
          </a:prstGeom>
        </p:spPr>
        <p:txBody>
          <a:bodyPr vert="horz" anchor="b" anchorCtr="0"/>
          <a:lstStyle>
            <a:lvl1pPr marL="0" indent="0" algn="ctr">
              <a:lnSpc>
                <a:spcPts val="2000"/>
              </a:lnSpc>
              <a:spcBef>
                <a:spcPts val="300"/>
              </a:spcBef>
              <a:spcAft>
                <a:spcPts val="600"/>
              </a:spcAft>
              <a:buFontTx/>
              <a:buNone/>
              <a:defRPr sz="1800" baseline="0"/>
            </a:lvl1pPr>
            <a:lvl2pPr marL="520700" indent="0">
              <a:buNone/>
              <a:defRPr/>
            </a:lvl2pPr>
            <a:lvl3pPr marL="976313" indent="0">
              <a:buNone/>
              <a:defRPr/>
            </a:lvl3pPr>
            <a:lvl4pPr marL="1427162" indent="0"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1792225" y="5705856"/>
            <a:ext cx="8607552" cy="274320"/>
          </a:xfrm>
          <a:prstGeom prst="rect">
            <a:avLst/>
          </a:prstGeom>
        </p:spPr>
        <p:txBody>
          <a:bodyPr vert="horz" anchor="t" anchorCtr="0"/>
          <a:lstStyle>
            <a:lvl1pPr marL="0" indent="0" algn="ctr">
              <a:lnSpc>
                <a:spcPts val="1400"/>
              </a:lnSpc>
              <a:spcBef>
                <a:spcPts val="300"/>
              </a:spcBef>
              <a:spcAft>
                <a:spcPts val="600"/>
              </a:spcAft>
              <a:buFontTx/>
              <a:buNone/>
              <a:defRPr sz="1200" b="1" i="0" baseline="0"/>
            </a:lvl1pPr>
            <a:lvl2pPr marL="520700" indent="0">
              <a:buNone/>
              <a:defRPr/>
            </a:lvl2pPr>
            <a:lvl3pPr marL="976313" indent="0">
              <a:buNone/>
              <a:defRPr/>
            </a:lvl3pPr>
            <a:lvl4pPr marL="1427162" indent="0"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612928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0"/>
          </p:nvPr>
        </p:nvSpPr>
        <p:spPr>
          <a:xfrm>
            <a:off x="633248" y="1293094"/>
            <a:ext cx="10918365" cy="4830616"/>
          </a:xfrm>
          <a:prstGeom prst="rect">
            <a:avLst/>
          </a:prstGeom>
        </p:spPr>
        <p:txBody>
          <a:bodyPr/>
          <a:lstStyle>
            <a:lvl1pPr>
              <a:lnSpc>
                <a:spcPts val="2200"/>
              </a:lnSpc>
              <a:spcBef>
                <a:spcPts val="1200"/>
              </a:spcBef>
              <a:spcAft>
                <a:spcPts val="0"/>
              </a:spcAft>
              <a:defRPr/>
            </a:lvl1pPr>
            <a:lvl2pPr marL="539750" indent="-255588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defRPr sz="1800"/>
            </a:lvl2pPr>
            <a:lvl3pPr marL="757238" indent="-184150">
              <a:lnSpc>
                <a:spcPts val="1800"/>
              </a:lnSpc>
              <a:spcBef>
                <a:spcPts val="600"/>
              </a:spcBef>
              <a:spcAft>
                <a:spcPts val="0"/>
              </a:spcAft>
              <a:buSzPct val="90000"/>
              <a:buFont typeface="Arial" pitchFamily="34" charset="0"/>
              <a:buChar char="•"/>
              <a:defRPr/>
            </a:lvl3pPr>
            <a:lvl4pPr marL="1033272" indent="0">
              <a:lnSpc>
                <a:spcPts val="1600"/>
              </a:lnSpc>
              <a:spcBef>
                <a:spcPts val="600"/>
              </a:spcBef>
              <a:spcAft>
                <a:spcPts val="0"/>
              </a:spcAft>
              <a:buFontTx/>
              <a:buNone/>
              <a:defRPr/>
            </a:lvl4pPr>
            <a:lvl5pPr marL="1261872" indent="0">
              <a:lnSpc>
                <a:spcPts val="1400"/>
              </a:lnSpc>
              <a:spcBef>
                <a:spcPts val="600"/>
              </a:spcBef>
              <a:spcAft>
                <a:spcPts val="0"/>
              </a:spcAft>
              <a:buSzPct val="85000"/>
              <a:buFontTx/>
              <a:buNone/>
              <a:defRPr sz="1200"/>
            </a:lvl5pPr>
            <a:lvl6pPr>
              <a:buFont typeface="Arial" pitchFamily="34" charset="0"/>
              <a:buChar char="•"/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78507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0"/>
          </p:nvPr>
        </p:nvSpPr>
        <p:spPr>
          <a:xfrm>
            <a:off x="633247" y="1293094"/>
            <a:ext cx="10918365" cy="4830616"/>
          </a:xfrm>
          <a:prstGeom prst="rect">
            <a:avLst/>
          </a:prstGeom>
        </p:spPr>
        <p:txBody>
          <a:bodyPr/>
          <a:lstStyle>
            <a:lvl1pPr>
              <a:lnSpc>
                <a:spcPts val="2200"/>
              </a:lnSpc>
              <a:spcBef>
                <a:spcPts val="1200"/>
              </a:spcBef>
              <a:spcAft>
                <a:spcPts val="0"/>
              </a:spcAft>
              <a:defRPr/>
            </a:lvl1pPr>
            <a:lvl2pPr marL="539750" indent="-255588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defRPr sz="1800"/>
            </a:lvl2pPr>
            <a:lvl3pPr marL="757238" indent="-184150">
              <a:lnSpc>
                <a:spcPts val="1800"/>
              </a:lnSpc>
              <a:spcBef>
                <a:spcPts val="600"/>
              </a:spcBef>
              <a:spcAft>
                <a:spcPts val="0"/>
              </a:spcAft>
              <a:buSzPct val="90000"/>
              <a:buFont typeface="Arial" pitchFamily="34" charset="0"/>
              <a:buChar char="•"/>
              <a:defRPr/>
            </a:lvl3pPr>
            <a:lvl4pPr marL="1033272" indent="0">
              <a:lnSpc>
                <a:spcPts val="1600"/>
              </a:lnSpc>
              <a:spcBef>
                <a:spcPts val="600"/>
              </a:spcBef>
              <a:spcAft>
                <a:spcPts val="0"/>
              </a:spcAft>
              <a:buFontTx/>
              <a:buNone/>
              <a:defRPr/>
            </a:lvl4pPr>
            <a:lvl5pPr marL="1261872" indent="0">
              <a:lnSpc>
                <a:spcPts val="1400"/>
              </a:lnSpc>
              <a:spcBef>
                <a:spcPts val="600"/>
              </a:spcBef>
              <a:spcAft>
                <a:spcPts val="0"/>
              </a:spcAft>
              <a:buSzPct val="85000"/>
              <a:buFontTx/>
              <a:buNone/>
              <a:defRPr sz="1200"/>
            </a:lvl5pPr>
            <a:lvl6pPr>
              <a:buFont typeface="Arial" pitchFamily="34" charset="0"/>
              <a:buChar char="•"/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80478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6EB46-94CD-484B-84E8-083048466DF9}" type="datetimeFigureOut">
              <a:rPr lang="en-US" smtClean="0"/>
              <a:t>7/8/2020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42F2D-2CE7-4C99-A6EB-2B634243C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6835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6EB46-94CD-484B-84E8-083048466DF9}" type="datetimeFigureOut">
              <a:rPr lang="en-US" smtClean="0"/>
              <a:t>7/8/2020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42F2D-2CE7-4C99-A6EB-2B634243C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3556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6EB46-94CD-484B-84E8-083048466DF9}" type="datetimeFigureOut">
              <a:rPr lang="en-US" smtClean="0"/>
              <a:t>7/8/2020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42F2D-2CE7-4C99-A6EB-2B634243C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807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6EB46-94CD-484B-84E8-083048466DF9}" type="datetimeFigureOut">
              <a:rPr lang="en-US" smtClean="0"/>
              <a:t>7/8/2020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42F2D-2CE7-4C99-A6EB-2B634243C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47228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6EB46-94CD-484B-84E8-083048466DF9}" type="datetimeFigureOut">
              <a:rPr lang="en-US" smtClean="0"/>
              <a:t>7/8/2020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42F2D-2CE7-4C99-A6EB-2B634243C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71873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6EB46-94CD-484B-84E8-083048466DF9}" type="datetimeFigureOut">
              <a:rPr lang="en-US" smtClean="0"/>
              <a:t>7/8/2020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42F2D-2CE7-4C99-A6EB-2B634243C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37364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6EB46-94CD-484B-84E8-083048466DF9}" type="datetimeFigureOut">
              <a:rPr lang="en-US" smtClean="0"/>
              <a:t>7/8/2020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42F2D-2CE7-4C99-A6EB-2B634243C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0702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3985" y="1289304"/>
            <a:ext cx="10924032" cy="4828032"/>
          </a:xfrm>
          <a:prstGeom prst="rect">
            <a:avLst/>
          </a:prstGeom>
        </p:spPr>
        <p:txBody>
          <a:bodyPr/>
          <a:lstStyle>
            <a:lvl1pPr marL="237744" indent="-237744">
              <a:lnSpc>
                <a:spcPct val="90000"/>
              </a:lnSpc>
              <a:spcBef>
                <a:spcPts val="1200"/>
              </a:spcBef>
              <a:buSzPct val="100000"/>
              <a:buFont typeface="Arial"/>
              <a:buChar char="•"/>
              <a:defRPr/>
            </a:lvl1pPr>
            <a:lvl2pPr marL="539496" indent="-256032">
              <a:lnSpc>
                <a:spcPct val="90000"/>
              </a:lnSpc>
              <a:spcBef>
                <a:spcPts val="600"/>
              </a:spcBef>
              <a:defRPr/>
            </a:lvl2pPr>
            <a:lvl3pPr marL="758952" indent="-182880">
              <a:lnSpc>
                <a:spcPct val="90000"/>
              </a:lnSpc>
              <a:spcBef>
                <a:spcPts val="600"/>
              </a:spcBef>
              <a:buSzPct val="90000"/>
              <a:buFont typeface="Arial"/>
              <a:buChar char="•"/>
              <a:defRPr/>
            </a:lvl3pPr>
            <a:lvl4pPr marL="1033272" indent="0">
              <a:lnSpc>
                <a:spcPct val="90000"/>
              </a:lnSpc>
              <a:spcBef>
                <a:spcPts val="600"/>
              </a:spcBef>
              <a:buFontTx/>
              <a:buNone/>
              <a:defRPr/>
            </a:lvl4pPr>
            <a:lvl5pPr marL="1261872" indent="0">
              <a:lnSpc>
                <a:spcPct val="90000"/>
              </a:lnSpc>
              <a:spcBef>
                <a:spcPts val="600"/>
              </a:spcBef>
              <a:buSzPct val="85000"/>
              <a:buFontTx/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503602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6EB46-94CD-484B-84E8-083048466DF9}" type="datetimeFigureOut">
              <a:rPr lang="en-US" smtClean="0"/>
              <a:t>7/8/2020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42F2D-2CE7-4C99-A6EB-2B634243C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04530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6EB46-94CD-484B-84E8-083048466DF9}" type="datetimeFigureOut">
              <a:rPr lang="en-US" smtClean="0"/>
              <a:t>7/8/2020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42F2D-2CE7-4C99-A6EB-2B634243C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65710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6EB46-94CD-484B-84E8-083048466DF9}" type="datetimeFigureOut">
              <a:rPr lang="en-US" smtClean="0"/>
              <a:t>7/8/2020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42F2D-2CE7-4C99-A6EB-2B634243C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9495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6EB46-94CD-484B-84E8-083048466DF9}" type="datetimeFigureOut">
              <a:rPr lang="en-US" smtClean="0"/>
              <a:t>7/8/2020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42F2D-2CE7-4C99-A6EB-2B634243C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0431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633984" y="1289304"/>
            <a:ext cx="5315712" cy="4828032"/>
          </a:xfrm>
          <a:prstGeom prst="rect">
            <a:avLst/>
          </a:prstGeom>
        </p:spPr>
        <p:txBody>
          <a:bodyPr/>
          <a:lstStyle>
            <a:lvl1pPr marL="237744" indent="-237744">
              <a:lnSpc>
                <a:spcPct val="90000"/>
              </a:lnSpc>
              <a:spcBef>
                <a:spcPts val="1200"/>
              </a:spcBef>
              <a:buSzPct val="100000"/>
              <a:buFont typeface="Arial"/>
              <a:buChar char="•"/>
              <a:defRPr/>
            </a:lvl1pPr>
            <a:lvl2pPr marL="539496" indent="-256032">
              <a:lnSpc>
                <a:spcPct val="90000"/>
              </a:lnSpc>
              <a:spcBef>
                <a:spcPts val="600"/>
              </a:spcBef>
              <a:defRPr/>
            </a:lvl2pPr>
            <a:lvl3pPr marL="758952" indent="-182880">
              <a:lnSpc>
                <a:spcPct val="90000"/>
              </a:lnSpc>
              <a:spcBef>
                <a:spcPts val="600"/>
              </a:spcBef>
              <a:buSzPct val="90000"/>
              <a:buFont typeface="Wingdings" charset="2"/>
              <a:buChar char="§"/>
              <a:defRPr/>
            </a:lvl3pPr>
            <a:lvl4pPr marL="1033272" indent="0">
              <a:lnSpc>
                <a:spcPct val="90000"/>
              </a:lnSpc>
              <a:spcBef>
                <a:spcPts val="600"/>
              </a:spcBef>
              <a:buFontTx/>
              <a:buNone/>
              <a:defRPr/>
            </a:lvl4pPr>
            <a:lvl5pPr marL="1261872" indent="0">
              <a:lnSpc>
                <a:spcPct val="90000"/>
              </a:lnSpc>
              <a:spcBef>
                <a:spcPts val="600"/>
              </a:spcBef>
              <a:buSzPct val="85000"/>
              <a:buFontTx/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6217920" y="1289304"/>
            <a:ext cx="5315712" cy="4828032"/>
          </a:xfrm>
          <a:prstGeom prst="rect">
            <a:avLst/>
          </a:prstGeom>
        </p:spPr>
        <p:txBody>
          <a:bodyPr/>
          <a:lstStyle>
            <a:lvl1pPr marL="237744" indent="-237744">
              <a:lnSpc>
                <a:spcPct val="90000"/>
              </a:lnSpc>
              <a:spcBef>
                <a:spcPts val="1200"/>
              </a:spcBef>
              <a:buSzPct val="100000"/>
              <a:buFont typeface="Arial"/>
              <a:buChar char="•"/>
              <a:defRPr/>
            </a:lvl1pPr>
            <a:lvl2pPr marL="539496" indent="-256032">
              <a:lnSpc>
                <a:spcPct val="90000"/>
              </a:lnSpc>
              <a:spcBef>
                <a:spcPts val="600"/>
              </a:spcBef>
              <a:defRPr/>
            </a:lvl2pPr>
            <a:lvl3pPr marL="758952" indent="-182880">
              <a:lnSpc>
                <a:spcPct val="90000"/>
              </a:lnSpc>
              <a:spcBef>
                <a:spcPts val="600"/>
              </a:spcBef>
              <a:buSzPct val="90000"/>
              <a:buFont typeface="Wingdings" charset="2"/>
              <a:buChar char="§"/>
              <a:defRPr/>
            </a:lvl3pPr>
            <a:lvl4pPr marL="1033272" indent="0">
              <a:lnSpc>
                <a:spcPct val="90000"/>
              </a:lnSpc>
              <a:spcBef>
                <a:spcPts val="600"/>
              </a:spcBef>
              <a:buFontTx/>
              <a:buNone/>
              <a:defRPr/>
            </a:lvl4pPr>
            <a:lvl5pPr marL="1261872" indent="0">
              <a:lnSpc>
                <a:spcPct val="90000"/>
              </a:lnSpc>
              <a:spcBef>
                <a:spcPts val="600"/>
              </a:spcBef>
              <a:buSzPct val="85000"/>
              <a:buFontTx/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23072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181420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995795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5777" y="146304"/>
            <a:ext cx="9680448" cy="46634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3985" y="1289304"/>
            <a:ext cx="10924032" cy="4828032"/>
          </a:xfrm>
          <a:prstGeom prst="rect">
            <a:avLst/>
          </a:prstGeom>
        </p:spPr>
        <p:txBody>
          <a:bodyPr/>
          <a:lstStyle>
            <a:lvl1pPr marL="237744" indent="-237744">
              <a:lnSpc>
                <a:spcPct val="90000"/>
              </a:lnSpc>
              <a:spcBef>
                <a:spcPts val="1200"/>
              </a:spcBef>
              <a:buSzPct val="100000"/>
              <a:buFont typeface="Arial"/>
              <a:buChar char="•"/>
              <a:defRPr/>
            </a:lvl1pPr>
            <a:lvl2pPr marL="539496" indent="-256032">
              <a:lnSpc>
                <a:spcPct val="90000"/>
              </a:lnSpc>
              <a:spcBef>
                <a:spcPts val="600"/>
              </a:spcBef>
              <a:defRPr/>
            </a:lvl2pPr>
            <a:lvl3pPr marL="758952" indent="-182880">
              <a:lnSpc>
                <a:spcPct val="90000"/>
              </a:lnSpc>
              <a:spcBef>
                <a:spcPts val="600"/>
              </a:spcBef>
              <a:buSzPct val="90000"/>
              <a:buFont typeface="Wingdings" charset="2"/>
              <a:buChar char="§"/>
              <a:defRPr/>
            </a:lvl3pPr>
            <a:lvl4pPr marL="1033272" indent="0">
              <a:lnSpc>
                <a:spcPct val="90000"/>
              </a:lnSpc>
              <a:spcBef>
                <a:spcPts val="600"/>
              </a:spcBef>
              <a:buFontTx/>
              <a:buNone/>
              <a:defRPr/>
            </a:lvl4pPr>
            <a:lvl5pPr marL="1261872" indent="0">
              <a:lnSpc>
                <a:spcPct val="90000"/>
              </a:lnSpc>
              <a:spcBef>
                <a:spcPts val="600"/>
              </a:spcBef>
              <a:buSzPct val="85000"/>
              <a:buFontTx/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1255777" y="594360"/>
            <a:ext cx="9680448" cy="304800"/>
          </a:xfrm>
          <a:prstGeom prst="rect">
            <a:avLst/>
          </a:prstGeom>
        </p:spPr>
        <p:txBody>
          <a:bodyPr vert="horz"/>
          <a:lstStyle>
            <a:lvl1pPr marL="0" indent="0" algn="ctr">
              <a:lnSpc>
                <a:spcPts val="2400"/>
              </a:lnSpc>
              <a:spcBef>
                <a:spcPts val="300"/>
              </a:spcBef>
              <a:spcAft>
                <a:spcPts val="600"/>
              </a:spcAft>
              <a:buFontTx/>
              <a:buNone/>
              <a:defRPr sz="2400" baseline="0"/>
            </a:lvl1pPr>
            <a:lvl2pPr marL="520700" indent="0">
              <a:buNone/>
              <a:defRPr/>
            </a:lvl2pPr>
            <a:lvl3pPr marL="976313" indent="0">
              <a:buNone/>
              <a:defRPr/>
            </a:lvl3pPr>
            <a:lvl4pPr marL="1427162" indent="0"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7388835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3985" y="1682496"/>
            <a:ext cx="10924032" cy="4443984"/>
          </a:xfrm>
          <a:prstGeom prst="rect">
            <a:avLst/>
          </a:prstGeom>
        </p:spPr>
        <p:txBody>
          <a:bodyPr anchor="t" anchorCtr="1"/>
          <a:lstStyle>
            <a:lvl1pPr marL="237744" indent="-237744">
              <a:lnSpc>
                <a:spcPct val="90000"/>
              </a:lnSpc>
              <a:spcBef>
                <a:spcPts val="1500"/>
              </a:spcBef>
              <a:buSzPct val="100000"/>
              <a:buFont typeface="Arial"/>
              <a:buChar char="•"/>
              <a:defRPr/>
            </a:lvl1pPr>
            <a:lvl2pPr marL="539496" indent="-256032">
              <a:lnSpc>
                <a:spcPct val="90000"/>
              </a:lnSpc>
              <a:spcBef>
                <a:spcPts val="1500"/>
              </a:spcBef>
              <a:defRPr/>
            </a:lvl2pPr>
            <a:lvl3pPr marL="758952" indent="-182880">
              <a:lnSpc>
                <a:spcPct val="90000"/>
              </a:lnSpc>
              <a:spcBef>
                <a:spcPts val="1500"/>
              </a:spcBef>
              <a:buSzPct val="90000"/>
              <a:buFont typeface="Wingdings" charset="2"/>
              <a:buChar char="§"/>
              <a:defRPr/>
            </a:lvl3pPr>
            <a:lvl4pPr marL="1033272" indent="0">
              <a:lnSpc>
                <a:spcPct val="90000"/>
              </a:lnSpc>
              <a:spcBef>
                <a:spcPts val="1500"/>
              </a:spcBef>
              <a:buFontTx/>
              <a:buNone/>
              <a:defRPr/>
            </a:lvl4pPr>
            <a:lvl5pPr marL="1261872" indent="0">
              <a:lnSpc>
                <a:spcPct val="90000"/>
              </a:lnSpc>
              <a:spcBef>
                <a:spcPts val="1500"/>
              </a:spcBef>
              <a:buSzPct val="85000"/>
              <a:buFontTx/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40577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2109217" y="1764792"/>
            <a:ext cx="7961376" cy="3776472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vert="horz"/>
          <a:lstStyle>
            <a:lvl1pPr marL="0" indent="0" algn="ctr">
              <a:lnSpc>
                <a:spcPts val="2000"/>
              </a:lnSpc>
              <a:spcBef>
                <a:spcPts val="300"/>
              </a:spcBef>
              <a:spcAft>
                <a:spcPts val="600"/>
              </a:spcAft>
              <a:buFontTx/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2109217" y="1316736"/>
            <a:ext cx="7961376" cy="374904"/>
          </a:xfrm>
          <a:prstGeom prst="rect">
            <a:avLst/>
          </a:prstGeom>
        </p:spPr>
        <p:txBody>
          <a:bodyPr vert="horz" anchor="b" anchorCtr="0"/>
          <a:lstStyle>
            <a:lvl1pPr marL="0" indent="0" algn="ctr">
              <a:lnSpc>
                <a:spcPts val="2000"/>
              </a:lnSpc>
              <a:spcBef>
                <a:spcPts val="300"/>
              </a:spcBef>
              <a:spcAft>
                <a:spcPts val="600"/>
              </a:spcAft>
              <a:buFontTx/>
              <a:buNone/>
              <a:defRPr sz="1800" baseline="0"/>
            </a:lvl1pPr>
            <a:lvl2pPr marL="520700" indent="0">
              <a:buNone/>
              <a:defRPr/>
            </a:lvl2pPr>
            <a:lvl3pPr marL="976313" indent="0">
              <a:buNone/>
              <a:defRPr/>
            </a:lvl3pPr>
            <a:lvl4pPr marL="1427162" indent="0"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2109217" y="5605272"/>
            <a:ext cx="7961376" cy="274320"/>
          </a:xfrm>
          <a:prstGeom prst="rect">
            <a:avLst/>
          </a:prstGeom>
        </p:spPr>
        <p:txBody>
          <a:bodyPr vert="horz" anchor="t" anchorCtr="0"/>
          <a:lstStyle>
            <a:lvl1pPr marL="0" indent="0" algn="ctr">
              <a:lnSpc>
                <a:spcPts val="1400"/>
              </a:lnSpc>
              <a:spcBef>
                <a:spcPts val="300"/>
              </a:spcBef>
              <a:spcAft>
                <a:spcPts val="600"/>
              </a:spcAft>
              <a:buFontTx/>
              <a:buNone/>
              <a:defRPr sz="1200" b="1" i="0" baseline="0"/>
            </a:lvl1pPr>
            <a:lvl2pPr marL="520700" indent="0">
              <a:buNone/>
              <a:defRPr/>
            </a:lvl2pPr>
            <a:lvl3pPr marL="976313" indent="0">
              <a:buNone/>
              <a:defRPr/>
            </a:lvl3pPr>
            <a:lvl4pPr marL="1427162" indent="0"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018883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Media Placeholder 3"/>
          <p:cNvSpPr>
            <a:spLocks noGrp="1"/>
          </p:cNvSpPr>
          <p:nvPr>
            <p:ph type="media" sz="quarter" idx="10"/>
          </p:nvPr>
        </p:nvSpPr>
        <p:spPr>
          <a:xfrm>
            <a:off x="2316481" y="1828800"/>
            <a:ext cx="7583424" cy="3346704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vert="horz"/>
          <a:lstStyle>
            <a:lvl1pPr marL="0" indent="0">
              <a:lnSpc>
                <a:spcPts val="2000"/>
              </a:lnSpc>
              <a:spcBef>
                <a:spcPts val="300"/>
              </a:spcBef>
              <a:spcAft>
                <a:spcPts val="600"/>
              </a:spcAft>
              <a:buFontTx/>
              <a:buNone/>
              <a:defRPr/>
            </a:lvl1pPr>
          </a:lstStyle>
          <a:p>
            <a:r>
              <a:rPr lang="en-US"/>
              <a:t>Click icon to add media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2316481" y="1371600"/>
            <a:ext cx="7583424" cy="374904"/>
          </a:xfrm>
          <a:prstGeom prst="rect">
            <a:avLst/>
          </a:prstGeom>
        </p:spPr>
        <p:txBody>
          <a:bodyPr vert="horz" anchor="b" anchorCtr="0"/>
          <a:lstStyle>
            <a:lvl1pPr marL="0" indent="0" algn="ctr">
              <a:lnSpc>
                <a:spcPts val="2000"/>
              </a:lnSpc>
              <a:spcBef>
                <a:spcPts val="300"/>
              </a:spcBef>
              <a:spcAft>
                <a:spcPts val="600"/>
              </a:spcAft>
              <a:buFontTx/>
              <a:buNone/>
              <a:defRPr sz="1800" baseline="0"/>
            </a:lvl1pPr>
            <a:lvl2pPr marL="520700" indent="0">
              <a:buNone/>
              <a:defRPr/>
            </a:lvl2pPr>
            <a:lvl3pPr marL="976313" indent="0">
              <a:buNone/>
              <a:defRPr/>
            </a:lvl3pPr>
            <a:lvl4pPr marL="1427162" indent="0"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2316481" y="5230368"/>
            <a:ext cx="7583424" cy="274320"/>
          </a:xfrm>
          <a:prstGeom prst="rect">
            <a:avLst/>
          </a:prstGeom>
        </p:spPr>
        <p:txBody>
          <a:bodyPr vert="horz" anchor="t" anchorCtr="0"/>
          <a:lstStyle>
            <a:lvl1pPr marL="0" indent="0" algn="ctr">
              <a:lnSpc>
                <a:spcPts val="1400"/>
              </a:lnSpc>
              <a:spcBef>
                <a:spcPts val="300"/>
              </a:spcBef>
              <a:spcAft>
                <a:spcPts val="600"/>
              </a:spcAft>
              <a:buFontTx/>
              <a:buNone/>
              <a:defRPr sz="1200" b="1" i="0" baseline="0"/>
            </a:lvl1pPr>
            <a:lvl2pPr marL="520700" indent="0">
              <a:buNone/>
              <a:defRPr/>
            </a:lvl2pPr>
            <a:lvl3pPr marL="976313" indent="0">
              <a:buNone/>
              <a:defRPr/>
            </a:lvl3pPr>
            <a:lvl4pPr marL="1427162" indent="0"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181395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1255777" y="100584"/>
            <a:ext cx="9680448" cy="8138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64" tIns="46033" rIns="92064" bIns="46033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  <a:endParaRPr lang="en-US" altLang="en-US" dirty="0"/>
          </a:p>
        </p:txBody>
      </p:sp>
      <p:sp>
        <p:nvSpPr>
          <p:cNvPr id="1032" name="Freeform 8"/>
          <p:cNvSpPr>
            <a:spLocks/>
          </p:cNvSpPr>
          <p:nvPr/>
        </p:nvSpPr>
        <p:spPr bwMode="auto">
          <a:xfrm>
            <a:off x="1" y="950976"/>
            <a:ext cx="12192000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6144" y="0"/>
              </a:cxn>
              <a:cxn ang="0">
                <a:pos x="0" y="0"/>
              </a:cxn>
            </a:cxnLst>
            <a:rect l="0" t="0" r="r" b="b"/>
            <a:pathLst>
              <a:path w="6145" h="1">
                <a:moveTo>
                  <a:pt x="0" y="0"/>
                </a:moveTo>
                <a:lnTo>
                  <a:pt x="6144" y="0"/>
                </a:lnTo>
                <a:lnTo>
                  <a:pt x="0" y="0"/>
                </a:lnTo>
              </a:path>
            </a:pathLst>
          </a:custGeom>
          <a:noFill/>
          <a:ln w="22225" cap="flat" cmpd="sng">
            <a:solidFill>
              <a:schemeClr val="accent4"/>
            </a:solidFill>
            <a:prstDash val="solid"/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 sz="1800"/>
          </a:p>
        </p:txBody>
      </p:sp>
      <p:sp>
        <p:nvSpPr>
          <p:cNvPr id="1048" name="Rectangle 24"/>
          <p:cNvSpPr>
            <a:spLocks noChangeArrowheads="1"/>
          </p:cNvSpPr>
          <p:nvPr/>
        </p:nvSpPr>
        <p:spPr bwMode="auto">
          <a:xfrm>
            <a:off x="426720" y="6455664"/>
            <a:ext cx="1450848" cy="219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t" anchorCtr="0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700" b="1" i="0" dirty="0"/>
              <a:t>BWSI </a:t>
            </a:r>
            <a:r>
              <a:rPr lang="en-US" altLang="en-US" sz="700" b="1" i="0" dirty="0" err="1"/>
              <a:t>Medlytics</a:t>
            </a:r>
            <a:r>
              <a:rPr lang="en-US" altLang="en-US" sz="700" b="1" i="0" dirty="0"/>
              <a:t>, </a:t>
            </a:r>
            <a:r>
              <a:rPr lang="en-US" altLang="en-US" sz="700" b="1" i="0" dirty="0" err="1"/>
              <a:t>pg</a:t>
            </a:r>
            <a:r>
              <a:rPr lang="en-US" altLang="en-US" sz="700" b="1" i="0" baseline="0" dirty="0"/>
              <a:t> </a:t>
            </a:r>
            <a:fld id="{321F32AB-3DDB-C54A-A434-42EC1FB733CD}" type="slidenum">
              <a:rPr lang="en-US" altLang="en-US" sz="700" b="1" i="0" smtClean="0"/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altLang="en-US" sz="700" b="1" i="0" baseline="0" dirty="0"/>
          </a:p>
          <a:p>
            <a:pPr algn="l">
              <a:lnSpc>
                <a:spcPct val="100000"/>
              </a:lnSpc>
            </a:pPr>
            <a:r>
              <a:rPr lang="en-US" altLang="en-US" sz="700" b="1" i="0" baseline="0" dirty="0"/>
              <a:t>JDA 06/24/2020</a:t>
            </a:r>
          </a:p>
        </p:txBody>
      </p:sp>
      <p:sp>
        <p:nvSpPr>
          <p:cNvPr id="11" name="Freeform 8"/>
          <p:cNvSpPr>
            <a:spLocks/>
          </p:cNvSpPr>
          <p:nvPr/>
        </p:nvSpPr>
        <p:spPr bwMode="auto">
          <a:xfrm>
            <a:off x="1" y="6355080"/>
            <a:ext cx="12192000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6144" y="0"/>
              </a:cxn>
              <a:cxn ang="0">
                <a:pos x="0" y="0"/>
              </a:cxn>
            </a:cxnLst>
            <a:rect l="0" t="0" r="r" b="b"/>
            <a:pathLst>
              <a:path w="6145" h="1">
                <a:moveTo>
                  <a:pt x="0" y="0"/>
                </a:moveTo>
                <a:lnTo>
                  <a:pt x="6144" y="0"/>
                </a:lnTo>
                <a:lnTo>
                  <a:pt x="0" y="0"/>
                </a:lnTo>
              </a:path>
            </a:pathLst>
          </a:custGeom>
          <a:noFill/>
          <a:ln w="22225" cap="flat" cmpd="sng">
            <a:solidFill>
              <a:schemeClr val="accent4"/>
            </a:solidFill>
            <a:prstDash val="solid"/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 sz="1800"/>
          </a:p>
        </p:txBody>
      </p:sp>
      <p:pic>
        <p:nvPicPr>
          <p:cNvPr id="8" name="Picture 7" descr="LL_Logo_alone_blue.png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758" y="246888"/>
            <a:ext cx="548801" cy="531101"/>
          </a:xfrm>
          <a:prstGeom prst="rect">
            <a:avLst/>
          </a:prstGeom>
        </p:spPr>
      </p:pic>
      <p:pic>
        <p:nvPicPr>
          <p:cNvPr id="9" name="Picture 8" descr="LL_Logo_blue_nomark.png"/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6019" y="6473953"/>
            <a:ext cx="2023796" cy="230071"/>
          </a:xfrm>
          <a:prstGeom prst="rect">
            <a:avLst/>
          </a:prstGeom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DD982337-22DF-B540-9C7F-56E1DBE6351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1158441" y="122302"/>
            <a:ext cx="678184" cy="828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7456593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</p:sldLayoutIdLst>
  <p:txStyles>
    <p:titleStyle>
      <a:lvl1pPr algn="ctr" rtl="0" eaLnBrk="1" fontAlgn="base" hangingPunct="1">
        <a:lnSpc>
          <a:spcPts val="2800"/>
        </a:lnSpc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lnSpc>
          <a:spcPts val="3000"/>
        </a:lnSpc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pitchFamily="-110" charset="0"/>
        </a:defRPr>
      </a:lvl2pPr>
      <a:lvl3pPr algn="ctr" rtl="0" eaLnBrk="1" fontAlgn="base" hangingPunct="1">
        <a:lnSpc>
          <a:spcPts val="3000"/>
        </a:lnSpc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pitchFamily="-110" charset="0"/>
        </a:defRPr>
      </a:lvl3pPr>
      <a:lvl4pPr algn="ctr" rtl="0" eaLnBrk="1" fontAlgn="base" hangingPunct="1">
        <a:lnSpc>
          <a:spcPts val="3000"/>
        </a:lnSpc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pitchFamily="-110" charset="0"/>
        </a:defRPr>
      </a:lvl4pPr>
      <a:lvl5pPr algn="ctr" rtl="0" eaLnBrk="1" fontAlgn="base" hangingPunct="1">
        <a:lnSpc>
          <a:spcPts val="3000"/>
        </a:lnSpc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pitchFamily="-110" charset="0"/>
        </a:defRPr>
      </a:lvl5pPr>
      <a:lvl6pPr marL="457200" algn="ctr" rtl="0" eaLnBrk="1" fontAlgn="base" hangingPunct="1">
        <a:lnSpc>
          <a:spcPts val="3000"/>
        </a:lnSpc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pitchFamily="-110" charset="0"/>
        </a:defRPr>
      </a:lvl6pPr>
      <a:lvl7pPr marL="914400" algn="ctr" rtl="0" eaLnBrk="1" fontAlgn="base" hangingPunct="1">
        <a:lnSpc>
          <a:spcPts val="3000"/>
        </a:lnSpc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pitchFamily="-110" charset="0"/>
        </a:defRPr>
      </a:lvl7pPr>
      <a:lvl8pPr marL="1371600" algn="ctr" rtl="0" eaLnBrk="1" fontAlgn="base" hangingPunct="1">
        <a:lnSpc>
          <a:spcPts val="3000"/>
        </a:lnSpc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pitchFamily="-110" charset="0"/>
        </a:defRPr>
      </a:lvl8pPr>
      <a:lvl9pPr marL="1828800" algn="ctr" rtl="0" eaLnBrk="1" fontAlgn="base" hangingPunct="1">
        <a:lnSpc>
          <a:spcPts val="3000"/>
        </a:lnSpc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pitchFamily="-110" charset="0"/>
        </a:defRPr>
      </a:lvl9pPr>
    </p:titleStyle>
    <p:bodyStyle>
      <a:lvl1pPr marL="342900" indent="-342900" algn="l" rtl="0" eaLnBrk="1" fontAlgn="base" hangingPunct="1">
        <a:lnSpc>
          <a:spcPct val="90000"/>
        </a:lnSpc>
        <a:spcBef>
          <a:spcPct val="25000"/>
        </a:spcBef>
        <a:spcAft>
          <a:spcPct val="0"/>
        </a:spcAft>
        <a:buSzPct val="125000"/>
        <a:buChar char="•"/>
        <a:defRPr sz="2000" b="1">
          <a:solidFill>
            <a:schemeClr val="tx1"/>
          </a:solidFill>
          <a:latin typeface="+mn-lt"/>
          <a:ea typeface="+mn-ea"/>
          <a:cs typeface="+mn-cs"/>
        </a:defRPr>
      </a:lvl1pPr>
      <a:lvl2pPr marL="862013" indent="-341313" algn="l" rtl="0" eaLnBrk="1" fontAlgn="base" hangingPunct="1">
        <a:lnSpc>
          <a:spcPct val="90000"/>
        </a:lnSpc>
        <a:spcBef>
          <a:spcPct val="25000"/>
        </a:spcBef>
        <a:spcAft>
          <a:spcPct val="0"/>
        </a:spcAft>
        <a:buSzPct val="100000"/>
        <a:buChar char="–"/>
        <a:defRPr b="1">
          <a:solidFill>
            <a:schemeClr val="tx1"/>
          </a:solidFill>
          <a:latin typeface="+mn-lt"/>
          <a:ea typeface="ＭＳ Ｐゴシック" pitchFamily="-110" charset="-128"/>
        </a:defRPr>
      </a:lvl2pPr>
      <a:lvl3pPr marL="1204913" indent="-228600" algn="l" rtl="0" eaLnBrk="1" fontAlgn="base" hangingPunct="1">
        <a:lnSpc>
          <a:spcPct val="90000"/>
        </a:lnSpc>
        <a:spcBef>
          <a:spcPct val="25000"/>
        </a:spcBef>
        <a:spcAft>
          <a:spcPct val="0"/>
        </a:spcAft>
        <a:buSzPct val="100000"/>
        <a:buChar char=" "/>
        <a:defRPr sz="1600" b="1">
          <a:solidFill>
            <a:schemeClr val="tx1"/>
          </a:solidFill>
          <a:latin typeface="+mn-lt"/>
          <a:ea typeface="ＭＳ Ｐゴシック" pitchFamily="-110" charset="-128"/>
        </a:defRPr>
      </a:lvl3pPr>
      <a:lvl4pPr marL="1546225" indent="-119063" algn="l" rtl="0" eaLnBrk="1" fontAlgn="base" hangingPunct="1">
        <a:lnSpc>
          <a:spcPct val="90000"/>
        </a:lnSpc>
        <a:spcBef>
          <a:spcPct val="25000"/>
        </a:spcBef>
        <a:spcAft>
          <a:spcPct val="0"/>
        </a:spcAft>
        <a:buSzPct val="100000"/>
        <a:buChar char=" "/>
        <a:defRPr sz="1400" b="1">
          <a:solidFill>
            <a:schemeClr val="tx1"/>
          </a:solidFill>
          <a:latin typeface="+mn-lt"/>
          <a:ea typeface="ＭＳ Ｐゴシック" pitchFamily="-110" charset="-128"/>
        </a:defRPr>
      </a:lvl4pPr>
      <a:lvl5pPr marL="1828800" algn="l" rtl="0" eaLnBrk="1" fontAlgn="base" hangingPunct="1">
        <a:lnSpc>
          <a:spcPct val="90000"/>
        </a:lnSpc>
        <a:spcBef>
          <a:spcPct val="25000"/>
        </a:spcBef>
        <a:spcAft>
          <a:spcPct val="0"/>
        </a:spcAft>
        <a:buSzPct val="100000"/>
        <a:buChar char=" "/>
        <a:defRPr sz="1400" b="1">
          <a:solidFill>
            <a:schemeClr val="tx1"/>
          </a:solidFill>
          <a:latin typeface="+mn-lt"/>
          <a:ea typeface="ＭＳ Ｐゴシック" pitchFamily="-110" charset="-128"/>
        </a:defRPr>
      </a:lvl5pPr>
      <a:lvl6pPr marL="2286000" algn="l" rtl="0" eaLnBrk="1" fontAlgn="base" hangingPunct="1">
        <a:lnSpc>
          <a:spcPct val="90000"/>
        </a:lnSpc>
        <a:spcBef>
          <a:spcPct val="25000"/>
        </a:spcBef>
        <a:spcAft>
          <a:spcPct val="0"/>
        </a:spcAft>
        <a:buSzPct val="100000"/>
        <a:buChar char=" "/>
        <a:defRPr sz="1400" b="1">
          <a:solidFill>
            <a:schemeClr val="tx1"/>
          </a:solidFill>
          <a:latin typeface="+mn-lt"/>
          <a:ea typeface="ＭＳ Ｐゴシック" pitchFamily="-110" charset="-128"/>
        </a:defRPr>
      </a:lvl6pPr>
      <a:lvl7pPr marL="2743200" algn="l" rtl="0" eaLnBrk="1" fontAlgn="base" hangingPunct="1">
        <a:lnSpc>
          <a:spcPct val="90000"/>
        </a:lnSpc>
        <a:spcBef>
          <a:spcPct val="25000"/>
        </a:spcBef>
        <a:spcAft>
          <a:spcPct val="0"/>
        </a:spcAft>
        <a:buSzPct val="100000"/>
        <a:buChar char=" "/>
        <a:defRPr sz="1400" b="1">
          <a:solidFill>
            <a:schemeClr val="tx1"/>
          </a:solidFill>
          <a:latin typeface="+mn-lt"/>
          <a:ea typeface="ＭＳ Ｐゴシック" pitchFamily="-110" charset="-128"/>
        </a:defRPr>
      </a:lvl7pPr>
      <a:lvl8pPr marL="3200400" algn="l" rtl="0" eaLnBrk="1" fontAlgn="base" hangingPunct="1">
        <a:lnSpc>
          <a:spcPct val="90000"/>
        </a:lnSpc>
        <a:spcBef>
          <a:spcPct val="25000"/>
        </a:spcBef>
        <a:spcAft>
          <a:spcPct val="0"/>
        </a:spcAft>
        <a:buSzPct val="100000"/>
        <a:buChar char=" "/>
        <a:defRPr sz="1400" b="1">
          <a:solidFill>
            <a:schemeClr val="tx1"/>
          </a:solidFill>
          <a:latin typeface="+mn-lt"/>
          <a:ea typeface="ＭＳ Ｐゴシック" pitchFamily="-110" charset="-128"/>
        </a:defRPr>
      </a:lvl8pPr>
      <a:lvl9pPr marL="3657600" algn="l" rtl="0" eaLnBrk="1" fontAlgn="base" hangingPunct="1">
        <a:lnSpc>
          <a:spcPct val="90000"/>
        </a:lnSpc>
        <a:spcBef>
          <a:spcPct val="25000"/>
        </a:spcBef>
        <a:spcAft>
          <a:spcPct val="0"/>
        </a:spcAft>
        <a:buSzPct val="100000"/>
        <a:buChar char=" "/>
        <a:defRPr sz="1400" b="1">
          <a:solidFill>
            <a:schemeClr val="tx1"/>
          </a:solidFill>
          <a:latin typeface="+mn-lt"/>
          <a:ea typeface="ＭＳ Ｐゴシック" pitchFamily="-110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A6EB46-94CD-484B-84E8-083048466DF9}" type="datetimeFigureOut">
              <a:rPr lang="en-US" smtClean="0"/>
              <a:t>7/8/2020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142F2D-2CE7-4C99-A6EB-2B634243C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314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5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31.emf"/><Relationship Id="rId5" Type="http://schemas.openxmlformats.org/officeDocument/2006/relationships/image" Target="../media/image30.emf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31.emf"/><Relationship Id="rId5" Type="http://schemas.openxmlformats.org/officeDocument/2006/relationships/image" Target="../media/image29.png"/><Relationship Id="rId4" Type="http://schemas.openxmlformats.org/officeDocument/2006/relationships/image" Target="../media/image30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4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4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9.jpeg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fontAlgn="base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SzPct val="125000"/>
            </a:pPr>
            <a:r>
              <a:rPr lang="en-US" sz="3600" b="1" dirty="0">
                <a:latin typeface="Arial (Body)"/>
                <a:ea typeface="+mn-ea"/>
                <a:cs typeface="+mn-cs"/>
              </a:rPr>
              <a:t>The Discrete Fourier Transform (DFT) in the Context of Digital Signal Processing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sz="quarter" idx="1"/>
          </p:nvPr>
        </p:nvSpPr>
        <p:spPr/>
        <p:txBody>
          <a:bodyPr/>
          <a:lstStyle/>
          <a:p>
            <a:r>
              <a:rPr lang="en-US" dirty="0"/>
              <a:t>Jeff Arena</a:t>
            </a:r>
          </a:p>
          <a:p>
            <a:r>
              <a:rPr lang="en-US" dirty="0"/>
              <a:t>July 13</a:t>
            </a:r>
            <a:r>
              <a:rPr lang="en-US"/>
              <a:t>, 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6650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914400" y="-125729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3521075" y="2422938"/>
            <a:ext cx="5302250" cy="1467295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sz="2400" dirty="0"/>
              <a:t>Introduction</a:t>
            </a:r>
          </a:p>
          <a:p>
            <a:r>
              <a:rPr lang="en-US" sz="2400" dirty="0"/>
              <a:t>Mathematical Description</a:t>
            </a:r>
          </a:p>
          <a:p>
            <a:r>
              <a:rPr lang="en-US" sz="2400" dirty="0"/>
              <a:t>Examples (Intuition Building)</a:t>
            </a:r>
          </a:p>
          <a:p>
            <a:r>
              <a:rPr lang="en-US" sz="2400" dirty="0"/>
              <a:t>Connection to Machine Learning</a:t>
            </a:r>
          </a:p>
        </p:txBody>
      </p:sp>
      <p:sp>
        <p:nvSpPr>
          <p:cNvPr id="4" name="Right Arrow 3"/>
          <p:cNvSpPr/>
          <p:nvPr/>
        </p:nvSpPr>
        <p:spPr>
          <a:xfrm>
            <a:off x="2911475" y="3246432"/>
            <a:ext cx="609600" cy="388620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1045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Example: Single Sine Wave</a:t>
            </a:r>
          </a:p>
        </p:txBody>
      </p:sp>
      <p:sp>
        <p:nvSpPr>
          <p:cNvPr id="17" name="Right Arrow 16"/>
          <p:cNvSpPr/>
          <p:nvPr/>
        </p:nvSpPr>
        <p:spPr>
          <a:xfrm>
            <a:off x="5175749" y="2467046"/>
            <a:ext cx="1405890" cy="952500"/>
          </a:xfrm>
          <a:prstGeom prst="rightArrow">
            <a:avLst/>
          </a:prstGeom>
          <a:solidFill>
            <a:srgbClr val="C55A11"/>
          </a:solidFill>
          <a:ln>
            <a:solidFill>
              <a:srgbClr val="2E75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DFT</a:t>
            </a:r>
            <a:r>
              <a:rPr lang="en-US" sz="2400" baseline="30000" dirty="0"/>
              <a:t>*</a:t>
            </a:r>
            <a:endParaRPr lang="en-US" baseline="30000" dirty="0"/>
          </a:p>
        </p:txBody>
      </p:sp>
      <p:sp>
        <p:nvSpPr>
          <p:cNvPr id="18" name="Rectangle 17"/>
          <p:cNvSpPr/>
          <p:nvPr/>
        </p:nvSpPr>
        <p:spPr>
          <a:xfrm>
            <a:off x="2291827" y="5384345"/>
            <a:ext cx="7486425" cy="545903"/>
          </a:xfrm>
          <a:prstGeom prst="rect">
            <a:avLst/>
          </a:prstGeom>
          <a:solidFill>
            <a:srgbClr val="B9E5FA"/>
          </a:solidFill>
          <a:ln>
            <a:solidFill>
              <a:srgbClr val="000000"/>
            </a:solidFill>
          </a:ln>
          <a:effectLst>
            <a:outerShdw dist="50800" dir="2880000" algn="ctr" rotWithShape="0">
              <a:srgbClr val="666666"/>
            </a:outerShdw>
          </a:effectLst>
        </p:spPr>
        <p:txBody>
          <a:bodyPr anchor="ctr">
            <a:noAutofit/>
          </a:bodyPr>
          <a:lstStyle/>
          <a:p>
            <a:pPr marL="169863" indent="-169863" fontAlgn="base">
              <a:lnSpc>
                <a:spcPts val="1600"/>
              </a:lnSpc>
              <a:spcBef>
                <a:spcPts val="400"/>
              </a:spcBef>
              <a:spcAft>
                <a:spcPts val="300"/>
              </a:spcAft>
              <a:buSzPct val="125000"/>
              <a:buFontTx/>
              <a:buChar char="•"/>
            </a:pPr>
            <a:r>
              <a:rPr lang="en-US" sz="1600" b="1" kern="0" dirty="0">
                <a:solidFill>
                  <a:sysClr val="windowText" lastClr="000000"/>
                </a:solidFill>
              </a:rPr>
              <a:t>Pure sine (or cosine) waves in the time domain appear as narrow peaks in the frequency domain centered at the sine wave frequency</a:t>
            </a:r>
          </a:p>
        </p:txBody>
      </p:sp>
      <p:sp>
        <p:nvSpPr>
          <p:cNvPr id="19" name="Right Arrow 18"/>
          <p:cNvSpPr/>
          <p:nvPr/>
        </p:nvSpPr>
        <p:spPr>
          <a:xfrm flipH="1">
            <a:off x="5175749" y="3486178"/>
            <a:ext cx="1402080" cy="952500"/>
          </a:xfrm>
          <a:prstGeom prst="rightArrow">
            <a:avLst/>
          </a:prstGeom>
          <a:solidFill>
            <a:srgbClr val="2E75B6"/>
          </a:solidFill>
          <a:ln>
            <a:solidFill>
              <a:srgbClr val="C55A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IDFT</a:t>
            </a:r>
            <a:r>
              <a:rPr lang="en-US" sz="2400" baseline="30000" dirty="0"/>
              <a:t>**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057401" y="6015387"/>
            <a:ext cx="80772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*Discrete Fourier Transform					**Inverse Discrete Fourier Transform</a:t>
            </a:r>
          </a:p>
          <a:p>
            <a:endParaRPr lang="en-US" sz="1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1964FBB-615A-4BDC-9925-E05B399E9D9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>
          <a:xfrm>
            <a:off x="258063" y="1438508"/>
            <a:ext cx="4723641" cy="374918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59354AB-B230-4465-B749-6497DDA0D01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>
          <a:xfrm>
            <a:off x="6802117" y="1438508"/>
            <a:ext cx="4723641" cy="3749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8874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Example: Sum of Sine Waves 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762"/>
          <a:stretch/>
        </p:blipFill>
        <p:spPr>
          <a:xfrm>
            <a:off x="-4130010" y="4691204"/>
            <a:ext cx="3503490" cy="3345163"/>
          </a:xfrm>
          <a:prstGeom prst="rect">
            <a:avLst/>
          </a:prstGeom>
        </p:spPr>
      </p:pic>
      <p:sp>
        <p:nvSpPr>
          <p:cNvPr id="26" name="Right Arrow 25"/>
          <p:cNvSpPr/>
          <p:nvPr/>
        </p:nvSpPr>
        <p:spPr>
          <a:xfrm>
            <a:off x="-2737075" y="8347447"/>
            <a:ext cx="810726" cy="616053"/>
          </a:xfrm>
          <a:prstGeom prst="rightArrow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DFT</a:t>
            </a:r>
          </a:p>
        </p:txBody>
      </p:sp>
      <p:sp>
        <p:nvSpPr>
          <p:cNvPr id="28" name="Right Arrow 27"/>
          <p:cNvSpPr/>
          <p:nvPr/>
        </p:nvSpPr>
        <p:spPr>
          <a:xfrm>
            <a:off x="-2750547" y="7392514"/>
            <a:ext cx="810726" cy="616053"/>
          </a:xfrm>
          <a:prstGeom prst="rightArrow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DFT</a:t>
            </a:r>
          </a:p>
        </p:txBody>
      </p:sp>
      <p:sp>
        <p:nvSpPr>
          <p:cNvPr id="30" name="Rectangle 29"/>
          <p:cNvSpPr/>
          <p:nvPr/>
        </p:nvSpPr>
        <p:spPr>
          <a:xfrm>
            <a:off x="2114205" y="5261590"/>
            <a:ext cx="7641309" cy="631410"/>
          </a:xfrm>
          <a:prstGeom prst="rect">
            <a:avLst/>
          </a:prstGeom>
          <a:solidFill>
            <a:srgbClr val="B9E5FA"/>
          </a:solidFill>
          <a:ln>
            <a:solidFill>
              <a:srgbClr val="000000"/>
            </a:solidFill>
          </a:ln>
          <a:effectLst>
            <a:outerShdw dist="50800" dir="2880000" algn="ctr" rotWithShape="0">
              <a:srgbClr val="666666"/>
            </a:outerShdw>
          </a:effectLst>
        </p:spPr>
        <p:txBody>
          <a:bodyPr anchor="ctr">
            <a:noAutofit/>
          </a:bodyPr>
          <a:lstStyle/>
          <a:p>
            <a:pPr marL="169863" indent="-169863" fontAlgn="base">
              <a:lnSpc>
                <a:spcPts val="1600"/>
              </a:lnSpc>
              <a:spcBef>
                <a:spcPts val="400"/>
              </a:spcBef>
              <a:spcAft>
                <a:spcPts val="300"/>
              </a:spcAft>
              <a:buSzPct val="125000"/>
              <a:buFontTx/>
              <a:buChar char="•"/>
            </a:pPr>
            <a:r>
              <a:rPr lang="en-US" sz="1600" b="1" kern="0" dirty="0">
                <a:solidFill>
                  <a:sysClr val="windowText" lastClr="000000"/>
                </a:solidFill>
              </a:rPr>
              <a:t>The sum of sinusoidal functions in the time domain, appear as multiple individual peaks in the frequency domain (one per sinusoid) </a:t>
            </a: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0192" y="1120211"/>
            <a:ext cx="6071616" cy="520459"/>
          </a:xfrm>
          <a:prstGeom prst="rect">
            <a:avLst/>
          </a:prstGeom>
        </p:spPr>
      </p:pic>
      <p:sp>
        <p:nvSpPr>
          <p:cNvPr id="22" name="Right Arrow 21"/>
          <p:cNvSpPr/>
          <p:nvPr/>
        </p:nvSpPr>
        <p:spPr>
          <a:xfrm>
            <a:off x="5197330" y="2350060"/>
            <a:ext cx="1405890" cy="952500"/>
          </a:xfrm>
          <a:prstGeom prst="rightArrow">
            <a:avLst/>
          </a:prstGeom>
          <a:solidFill>
            <a:srgbClr val="C55A11"/>
          </a:solidFill>
          <a:ln>
            <a:solidFill>
              <a:srgbClr val="2E75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DFT</a:t>
            </a:r>
            <a:r>
              <a:rPr lang="en-US" sz="2400" baseline="30000" dirty="0"/>
              <a:t>*</a:t>
            </a:r>
            <a:endParaRPr lang="en-US" baseline="30000" dirty="0"/>
          </a:p>
        </p:txBody>
      </p:sp>
      <p:sp>
        <p:nvSpPr>
          <p:cNvPr id="24" name="Right Arrow 23"/>
          <p:cNvSpPr/>
          <p:nvPr/>
        </p:nvSpPr>
        <p:spPr>
          <a:xfrm flipH="1">
            <a:off x="5197330" y="3369192"/>
            <a:ext cx="1402080" cy="952500"/>
          </a:xfrm>
          <a:prstGeom prst="rightArrow">
            <a:avLst/>
          </a:prstGeom>
          <a:solidFill>
            <a:srgbClr val="2E75B6"/>
          </a:solidFill>
          <a:ln>
            <a:solidFill>
              <a:srgbClr val="C55A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IDFT</a:t>
            </a:r>
            <a:r>
              <a:rPr lang="en-US" sz="2400" baseline="30000" dirty="0"/>
              <a:t>**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057401" y="6015387"/>
            <a:ext cx="80772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*Discrete Fourier Transform					**Inverse Discrete Fourier Transform</a:t>
            </a:r>
          </a:p>
          <a:p>
            <a:endParaRPr lang="en-US" sz="14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172C5A9-08ED-415A-862D-D973F5668C4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881"/>
          <a:stretch/>
        </p:blipFill>
        <p:spPr>
          <a:xfrm>
            <a:off x="613317" y="1753749"/>
            <a:ext cx="4433146" cy="3510263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88C9013-5868-4131-8B77-63F1789FE3B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54"/>
          <a:stretch/>
        </p:blipFill>
        <p:spPr>
          <a:xfrm>
            <a:off x="6786061" y="1714522"/>
            <a:ext cx="4417793" cy="3510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9644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Example: Sum of Sine Waves (continued) 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762"/>
          <a:stretch/>
        </p:blipFill>
        <p:spPr>
          <a:xfrm>
            <a:off x="-4130010" y="4691204"/>
            <a:ext cx="3503490" cy="3345163"/>
          </a:xfrm>
          <a:prstGeom prst="rect">
            <a:avLst/>
          </a:prstGeom>
        </p:spPr>
      </p:pic>
      <p:sp>
        <p:nvSpPr>
          <p:cNvPr id="26" name="Right Arrow 25"/>
          <p:cNvSpPr/>
          <p:nvPr/>
        </p:nvSpPr>
        <p:spPr>
          <a:xfrm>
            <a:off x="-2737075" y="8347447"/>
            <a:ext cx="810726" cy="616053"/>
          </a:xfrm>
          <a:prstGeom prst="rightArrow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DFT</a:t>
            </a:r>
          </a:p>
        </p:txBody>
      </p:sp>
      <p:sp>
        <p:nvSpPr>
          <p:cNvPr id="28" name="Right Arrow 27"/>
          <p:cNvSpPr/>
          <p:nvPr/>
        </p:nvSpPr>
        <p:spPr>
          <a:xfrm>
            <a:off x="-2750547" y="7392514"/>
            <a:ext cx="810726" cy="616053"/>
          </a:xfrm>
          <a:prstGeom prst="rightArrow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DFT</a:t>
            </a:r>
          </a:p>
        </p:txBody>
      </p:sp>
      <p:sp>
        <p:nvSpPr>
          <p:cNvPr id="30" name="Rectangle 29"/>
          <p:cNvSpPr/>
          <p:nvPr/>
        </p:nvSpPr>
        <p:spPr>
          <a:xfrm>
            <a:off x="2114205" y="5261590"/>
            <a:ext cx="7641309" cy="631410"/>
          </a:xfrm>
          <a:prstGeom prst="rect">
            <a:avLst/>
          </a:prstGeom>
          <a:solidFill>
            <a:srgbClr val="B9E5FA"/>
          </a:solidFill>
          <a:ln>
            <a:solidFill>
              <a:srgbClr val="000000"/>
            </a:solidFill>
          </a:ln>
          <a:effectLst>
            <a:outerShdw dist="50800" dir="2880000" algn="ctr" rotWithShape="0">
              <a:srgbClr val="666666"/>
            </a:outerShdw>
          </a:effectLst>
        </p:spPr>
        <p:txBody>
          <a:bodyPr anchor="ctr">
            <a:noAutofit/>
          </a:bodyPr>
          <a:lstStyle/>
          <a:p>
            <a:pPr marL="169863" indent="-169863" fontAlgn="base">
              <a:lnSpc>
                <a:spcPts val="1600"/>
              </a:lnSpc>
              <a:spcBef>
                <a:spcPts val="400"/>
              </a:spcBef>
              <a:spcAft>
                <a:spcPts val="300"/>
              </a:spcAft>
              <a:buSzPct val="125000"/>
              <a:buFontTx/>
              <a:buChar char="•"/>
            </a:pPr>
            <a:r>
              <a:rPr lang="en-US" sz="1600" b="1" kern="0" dirty="0">
                <a:solidFill>
                  <a:sysClr val="windowText" lastClr="000000"/>
                </a:solidFill>
              </a:rPr>
              <a:t>The sum of sinusoidal functions in the time domain, appear as multiple individual peaks in the frequency domain (one per sinusoid) </a:t>
            </a:r>
          </a:p>
        </p:txBody>
      </p:sp>
      <p:sp>
        <p:nvSpPr>
          <p:cNvPr id="22" name="Right Arrow 21"/>
          <p:cNvSpPr/>
          <p:nvPr/>
        </p:nvSpPr>
        <p:spPr>
          <a:xfrm>
            <a:off x="5197330" y="2350060"/>
            <a:ext cx="1405890" cy="952500"/>
          </a:xfrm>
          <a:prstGeom prst="rightArrow">
            <a:avLst/>
          </a:prstGeom>
          <a:solidFill>
            <a:srgbClr val="C55A11"/>
          </a:solidFill>
          <a:ln>
            <a:solidFill>
              <a:srgbClr val="2E75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DFT</a:t>
            </a:r>
            <a:r>
              <a:rPr lang="en-US" sz="2400" baseline="30000" dirty="0"/>
              <a:t>*</a:t>
            </a:r>
            <a:endParaRPr lang="en-US" baseline="30000" dirty="0"/>
          </a:p>
        </p:txBody>
      </p:sp>
      <p:sp>
        <p:nvSpPr>
          <p:cNvPr id="24" name="Right Arrow 23"/>
          <p:cNvSpPr/>
          <p:nvPr/>
        </p:nvSpPr>
        <p:spPr>
          <a:xfrm flipH="1">
            <a:off x="5197330" y="3369192"/>
            <a:ext cx="1402080" cy="952500"/>
          </a:xfrm>
          <a:prstGeom prst="rightArrow">
            <a:avLst/>
          </a:prstGeom>
          <a:solidFill>
            <a:srgbClr val="2E75B6"/>
          </a:solidFill>
          <a:ln>
            <a:solidFill>
              <a:srgbClr val="C55A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IDFT</a:t>
            </a:r>
            <a:r>
              <a:rPr lang="en-US" sz="2400" baseline="30000" dirty="0"/>
              <a:t>**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057401" y="6015387"/>
            <a:ext cx="80772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*Discrete Fourier Transform					**Inverse Discrete Fourier Transform</a:t>
            </a:r>
          </a:p>
          <a:p>
            <a:endParaRPr lang="en-US" sz="1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4F15113-A97F-49DC-9A00-703C55CD406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72"/>
          <a:stretch/>
        </p:blipFill>
        <p:spPr>
          <a:xfrm>
            <a:off x="6885497" y="1535389"/>
            <a:ext cx="4619545" cy="367183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BB83CFDB-AFAD-498E-AA3D-15A801EAED8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72"/>
          <a:stretch/>
        </p:blipFill>
        <p:spPr>
          <a:xfrm>
            <a:off x="312967" y="1535389"/>
            <a:ext cx="4619545" cy="3671830"/>
          </a:xfrm>
          <a:prstGeom prst="rect">
            <a:avLst/>
          </a:prstGeom>
        </p:spPr>
      </p:pic>
      <p:sp>
        <p:nvSpPr>
          <p:cNvPr id="33" name="Content Placeholder 1">
            <a:extLst>
              <a:ext uri="{FF2B5EF4-FFF2-40B4-BE49-F238E27FC236}">
                <a16:creationId xmlns:a16="http://schemas.microsoft.com/office/drawing/2014/main" id="{AA7D2AB3-6DC3-4D36-8AC0-8E5BA097206C}"/>
              </a:ext>
            </a:extLst>
          </p:cNvPr>
          <p:cNvSpPr txBox="1">
            <a:spLocks/>
          </p:cNvSpPr>
          <p:nvPr/>
        </p:nvSpPr>
        <p:spPr>
          <a:xfrm>
            <a:off x="1895849" y="1044534"/>
            <a:ext cx="8523168" cy="471532"/>
          </a:xfrm>
          <a:prstGeom prst="rect">
            <a:avLst/>
          </a:prstGeom>
          <a:ln w="12700">
            <a:solidFill>
              <a:schemeClr val="bg1"/>
            </a:solidFill>
          </a:ln>
        </p:spPr>
        <p:txBody>
          <a:bodyPr vert="horz"/>
          <a:lstStyle>
            <a:lvl1pPr marL="0" indent="0" algn="l" rtl="0" eaLnBrk="1" fontAlgn="base" hangingPunct="1">
              <a:lnSpc>
                <a:spcPts val="2000"/>
              </a:lnSpc>
              <a:spcBef>
                <a:spcPts val="300"/>
              </a:spcBef>
              <a:spcAft>
                <a:spcPts val="600"/>
              </a:spcAft>
              <a:buSzPct val="125000"/>
              <a:buFontTx/>
              <a:buNone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62013" indent="-341313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SzPct val="100000"/>
              <a:buChar char="–"/>
              <a:defRPr b="1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2pPr>
            <a:lvl3pPr marL="1204913" indent="-228600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SzPct val="100000"/>
              <a:buChar char=" "/>
              <a:defRPr sz="1600" b="1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3pPr>
            <a:lvl4pPr marL="1546225" indent="-119063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SzPct val="100000"/>
              <a:buChar char=" "/>
              <a:defRPr sz="1400" b="1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4pPr>
            <a:lvl5pPr marL="1828800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SzPct val="100000"/>
              <a:buChar char=" "/>
              <a:defRPr sz="1400" b="1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5pPr>
            <a:lvl6pPr marL="2286000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SzPct val="100000"/>
              <a:buChar char=" "/>
              <a:defRPr sz="1400" b="1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6pPr>
            <a:lvl7pPr marL="2743200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SzPct val="100000"/>
              <a:buChar char=" "/>
              <a:defRPr sz="1400" b="1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7pPr>
            <a:lvl8pPr marL="3200400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SzPct val="100000"/>
              <a:buChar char=" "/>
              <a:defRPr sz="1400" b="1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8pPr>
            <a:lvl9pPr marL="3657600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SzPct val="100000"/>
              <a:buChar char=" "/>
              <a:defRPr sz="1400" b="1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kern="0" dirty="0"/>
              <a:t>We usually don’t know what comprises a signal we are sampling</a:t>
            </a:r>
          </a:p>
        </p:txBody>
      </p:sp>
    </p:spTree>
    <p:extLst>
      <p:ext uri="{BB962C8B-B14F-4D97-AF65-F5344CB8AC3E}">
        <p14:creationId xmlns:p14="http://schemas.microsoft.com/office/powerpoint/2010/main" val="18874624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 Word of Caution on “</a:t>
            </a:r>
            <a:r>
              <a:rPr lang="en-US" dirty="0" err="1"/>
              <a:t>Undersampling</a:t>
            </a:r>
            <a:r>
              <a:rPr lang="en-US" dirty="0"/>
              <a:t>”</a:t>
            </a:r>
          </a:p>
        </p:txBody>
      </p:sp>
      <p:sp>
        <p:nvSpPr>
          <p:cNvPr id="26" name="Right Arrow 25"/>
          <p:cNvSpPr/>
          <p:nvPr/>
        </p:nvSpPr>
        <p:spPr>
          <a:xfrm>
            <a:off x="-2737075" y="8347447"/>
            <a:ext cx="810726" cy="616053"/>
          </a:xfrm>
          <a:prstGeom prst="rightArrow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DFT</a:t>
            </a:r>
          </a:p>
        </p:txBody>
      </p:sp>
      <p:sp>
        <p:nvSpPr>
          <p:cNvPr id="28" name="Right Arrow 27"/>
          <p:cNvSpPr/>
          <p:nvPr/>
        </p:nvSpPr>
        <p:spPr>
          <a:xfrm>
            <a:off x="-2750547" y="7392514"/>
            <a:ext cx="810726" cy="616053"/>
          </a:xfrm>
          <a:prstGeom prst="rightArrow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DFT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949903" y="5881579"/>
            <a:ext cx="807720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*Discrete Fourier Transform					**Inverse Discrete Fourier Transform</a:t>
            </a:r>
          </a:p>
          <a:p>
            <a:r>
              <a:rPr lang="en-US" sz="1100" baseline="30000" dirty="0">
                <a:cs typeface="Arial" panose="020B0604020202020204" pitchFamily="34" charset="0"/>
              </a:rPr>
              <a:t>	†</a:t>
            </a:r>
            <a:r>
              <a:rPr lang="en-US" sz="1100" dirty="0">
                <a:cs typeface="Arial" panose="020B0604020202020204" pitchFamily="34" charset="0"/>
              </a:rPr>
              <a:t>The “</a:t>
            </a:r>
            <a:r>
              <a:rPr lang="en-US" sz="1100" dirty="0" err="1">
                <a:cs typeface="Arial" panose="020B0604020202020204" pitchFamily="34" charset="0"/>
              </a:rPr>
              <a:t>Nyquist</a:t>
            </a:r>
            <a:r>
              <a:rPr lang="en-US" sz="1100" dirty="0">
                <a:cs typeface="Arial" panose="020B0604020202020204" pitchFamily="34" charset="0"/>
              </a:rPr>
              <a:t> rate” is often used to denote the minimum sample rate for alias-free signal sampling</a:t>
            </a:r>
            <a:endParaRPr lang="en-US" sz="1100" dirty="0"/>
          </a:p>
          <a:p>
            <a:endParaRPr lang="en-US" sz="1100" dirty="0"/>
          </a:p>
        </p:txBody>
      </p:sp>
      <p:sp>
        <p:nvSpPr>
          <p:cNvPr id="38" name="Content Placeholder 2"/>
          <p:cNvSpPr txBox="1">
            <a:spLocks/>
          </p:cNvSpPr>
          <p:nvPr/>
        </p:nvSpPr>
        <p:spPr>
          <a:xfrm>
            <a:off x="838200" y="1131516"/>
            <a:ext cx="10515600" cy="75326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Nyquist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criterion</a:t>
            </a:r>
            <a:r>
              <a:rPr lang="en-US" sz="2000" baseline="30000" dirty="0">
                <a:latin typeface="Arial" panose="020B0604020202020204" pitchFamily="34" charset="0"/>
                <a:cs typeface="Arial" panose="020B0604020202020204" pitchFamily="34" charset="0"/>
              </a:rPr>
              <a:t>†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signals must be sampled at twice the highest present signal frequency to avoid “false” frequencies (so called “aliases”) appearing in the Fourier transform</a:t>
            </a:r>
          </a:p>
        </p:txBody>
      </p:sp>
      <p:sp>
        <p:nvSpPr>
          <p:cNvPr id="12" name="Right Arrow 11"/>
          <p:cNvSpPr/>
          <p:nvPr/>
        </p:nvSpPr>
        <p:spPr>
          <a:xfrm>
            <a:off x="5197330" y="2350060"/>
            <a:ext cx="1405890" cy="952500"/>
          </a:xfrm>
          <a:prstGeom prst="rightArrow">
            <a:avLst/>
          </a:prstGeom>
          <a:solidFill>
            <a:srgbClr val="C55A11"/>
          </a:solidFill>
          <a:ln>
            <a:solidFill>
              <a:srgbClr val="2E75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DFT</a:t>
            </a:r>
            <a:r>
              <a:rPr lang="en-US" sz="2400" baseline="30000" dirty="0"/>
              <a:t>*</a:t>
            </a:r>
            <a:endParaRPr lang="en-US" baseline="30000" dirty="0"/>
          </a:p>
        </p:txBody>
      </p:sp>
      <p:sp>
        <p:nvSpPr>
          <p:cNvPr id="13" name="Right Arrow 12"/>
          <p:cNvSpPr/>
          <p:nvPr/>
        </p:nvSpPr>
        <p:spPr>
          <a:xfrm flipH="1">
            <a:off x="5197330" y="3369192"/>
            <a:ext cx="1402080" cy="952500"/>
          </a:xfrm>
          <a:prstGeom prst="rightArrow">
            <a:avLst/>
          </a:prstGeom>
          <a:solidFill>
            <a:srgbClr val="2E75B6"/>
          </a:solidFill>
          <a:ln>
            <a:solidFill>
              <a:srgbClr val="C55A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IDFT</a:t>
            </a:r>
            <a:r>
              <a:rPr lang="en-US" sz="2400" baseline="30000" dirty="0"/>
              <a:t>**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39A06C8-6E73-49EB-9921-C6B3EE25448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153"/>
          <a:stretch/>
        </p:blipFill>
        <p:spPr>
          <a:xfrm>
            <a:off x="694923" y="1671121"/>
            <a:ext cx="4149950" cy="330391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25F26E6-D321-4696-AF10-70FEF000E58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48"/>
          <a:stretch/>
        </p:blipFill>
        <p:spPr>
          <a:xfrm>
            <a:off x="6786274" y="1693479"/>
            <a:ext cx="4149951" cy="3283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6680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 Word of Caution on “</a:t>
            </a:r>
            <a:r>
              <a:rPr lang="en-US" dirty="0" err="1"/>
              <a:t>Undersampling</a:t>
            </a:r>
            <a:r>
              <a:rPr lang="en-US" dirty="0"/>
              <a:t>”</a:t>
            </a:r>
          </a:p>
        </p:txBody>
      </p:sp>
      <p:sp>
        <p:nvSpPr>
          <p:cNvPr id="26" name="Right Arrow 25"/>
          <p:cNvSpPr/>
          <p:nvPr/>
        </p:nvSpPr>
        <p:spPr>
          <a:xfrm>
            <a:off x="-2737075" y="8347447"/>
            <a:ext cx="810726" cy="616053"/>
          </a:xfrm>
          <a:prstGeom prst="rightArrow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DFT</a:t>
            </a:r>
          </a:p>
        </p:txBody>
      </p:sp>
      <p:sp>
        <p:nvSpPr>
          <p:cNvPr id="28" name="Right Arrow 27"/>
          <p:cNvSpPr/>
          <p:nvPr/>
        </p:nvSpPr>
        <p:spPr>
          <a:xfrm>
            <a:off x="-2750547" y="7392514"/>
            <a:ext cx="810726" cy="616053"/>
          </a:xfrm>
          <a:prstGeom prst="rightArrow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DFT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949903" y="5881579"/>
            <a:ext cx="807720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*Discrete Fourier Transform					**Inverse Discrete Fourier Transform</a:t>
            </a:r>
          </a:p>
          <a:p>
            <a:r>
              <a:rPr lang="en-US" sz="1100" baseline="30000" dirty="0">
                <a:cs typeface="Arial" panose="020B0604020202020204" pitchFamily="34" charset="0"/>
              </a:rPr>
              <a:t>	†</a:t>
            </a:r>
            <a:r>
              <a:rPr lang="en-US" sz="1100" dirty="0">
                <a:cs typeface="Arial" panose="020B0604020202020204" pitchFamily="34" charset="0"/>
              </a:rPr>
              <a:t>The “</a:t>
            </a:r>
            <a:r>
              <a:rPr lang="en-US" sz="1100" dirty="0" err="1">
                <a:cs typeface="Arial" panose="020B0604020202020204" pitchFamily="34" charset="0"/>
              </a:rPr>
              <a:t>Nyquist</a:t>
            </a:r>
            <a:r>
              <a:rPr lang="en-US" sz="1100" dirty="0">
                <a:cs typeface="Arial" panose="020B0604020202020204" pitchFamily="34" charset="0"/>
              </a:rPr>
              <a:t> rate” is often used to denote the minimum sample rate for alias-free signal sampling</a:t>
            </a:r>
            <a:endParaRPr lang="en-US" sz="1100" dirty="0"/>
          </a:p>
          <a:p>
            <a:endParaRPr lang="en-US" sz="1100" dirty="0"/>
          </a:p>
        </p:txBody>
      </p:sp>
      <p:sp>
        <p:nvSpPr>
          <p:cNvPr id="38" name="Content Placeholder 2"/>
          <p:cNvSpPr txBox="1">
            <a:spLocks/>
          </p:cNvSpPr>
          <p:nvPr/>
        </p:nvSpPr>
        <p:spPr>
          <a:xfrm>
            <a:off x="838200" y="1131516"/>
            <a:ext cx="10515600" cy="75326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Nyquist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criterion</a:t>
            </a:r>
            <a:r>
              <a:rPr lang="en-US" sz="2000" baseline="30000" dirty="0">
                <a:latin typeface="Arial" panose="020B0604020202020204" pitchFamily="34" charset="0"/>
                <a:cs typeface="Arial" panose="020B0604020202020204" pitchFamily="34" charset="0"/>
              </a:rPr>
              <a:t>†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signals must be sampled at twice the highest present signal frequency to avoid “false” frequencies (so called “aliases”) appearing in the Fourier transform</a:t>
            </a:r>
          </a:p>
        </p:txBody>
      </p:sp>
      <p:sp>
        <p:nvSpPr>
          <p:cNvPr id="12" name="Right Arrow 11"/>
          <p:cNvSpPr/>
          <p:nvPr/>
        </p:nvSpPr>
        <p:spPr>
          <a:xfrm>
            <a:off x="5197330" y="2350060"/>
            <a:ext cx="1405890" cy="952500"/>
          </a:xfrm>
          <a:prstGeom prst="rightArrow">
            <a:avLst/>
          </a:prstGeom>
          <a:solidFill>
            <a:srgbClr val="C55A11"/>
          </a:solidFill>
          <a:ln>
            <a:solidFill>
              <a:srgbClr val="2E75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DFT</a:t>
            </a:r>
            <a:r>
              <a:rPr lang="en-US" sz="2400" baseline="30000" dirty="0"/>
              <a:t>*</a:t>
            </a:r>
            <a:endParaRPr lang="en-US" baseline="30000" dirty="0"/>
          </a:p>
        </p:txBody>
      </p:sp>
      <p:sp>
        <p:nvSpPr>
          <p:cNvPr id="13" name="Right Arrow 12"/>
          <p:cNvSpPr/>
          <p:nvPr/>
        </p:nvSpPr>
        <p:spPr>
          <a:xfrm flipH="1">
            <a:off x="5197330" y="3369192"/>
            <a:ext cx="1402080" cy="952500"/>
          </a:xfrm>
          <a:prstGeom prst="rightArrow">
            <a:avLst/>
          </a:prstGeom>
          <a:solidFill>
            <a:srgbClr val="2E75B6"/>
          </a:solidFill>
          <a:ln>
            <a:solidFill>
              <a:srgbClr val="C55A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IDFT</a:t>
            </a:r>
            <a:r>
              <a:rPr lang="en-US" sz="2400" baseline="30000" dirty="0"/>
              <a:t>**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5C09654-BF4F-4A90-8F17-ED7741704C5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48"/>
          <a:stretch/>
        </p:blipFill>
        <p:spPr>
          <a:xfrm>
            <a:off x="6786274" y="1693479"/>
            <a:ext cx="4149951" cy="328383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0D684BC-D8D1-41FC-97D5-8A78D7B0DDC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153"/>
          <a:stretch/>
        </p:blipFill>
        <p:spPr>
          <a:xfrm>
            <a:off x="706540" y="1671177"/>
            <a:ext cx="4124723" cy="328383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9A607364-32F1-4DDC-B6ED-562AF875DEA6}"/>
              </a:ext>
            </a:extLst>
          </p:cNvPr>
          <p:cNvSpPr/>
          <p:nvPr/>
        </p:nvSpPr>
        <p:spPr>
          <a:xfrm>
            <a:off x="1056092" y="4995488"/>
            <a:ext cx="10079815" cy="795405"/>
          </a:xfrm>
          <a:prstGeom prst="rect">
            <a:avLst/>
          </a:prstGeom>
          <a:solidFill>
            <a:srgbClr val="B9E5FA"/>
          </a:solidFill>
          <a:ln>
            <a:solidFill>
              <a:srgbClr val="000000"/>
            </a:solidFill>
          </a:ln>
          <a:effectLst>
            <a:outerShdw dist="50800" dir="2880000" algn="ctr" rotWithShape="0">
              <a:srgbClr val="666666"/>
            </a:outerShdw>
          </a:effectLst>
        </p:spPr>
        <p:txBody>
          <a:bodyPr anchor="ctr">
            <a:noAutofit/>
          </a:bodyPr>
          <a:lstStyle/>
          <a:p>
            <a:pPr marL="169863" indent="-169863" fontAlgn="base">
              <a:lnSpc>
                <a:spcPts val="1600"/>
              </a:lnSpc>
              <a:spcBef>
                <a:spcPts val="400"/>
              </a:spcBef>
              <a:spcAft>
                <a:spcPts val="300"/>
              </a:spcAft>
              <a:buSzPct val="125000"/>
              <a:buFontTx/>
              <a:buChar char="•"/>
            </a:pPr>
            <a:r>
              <a:rPr lang="en-US" sz="1600" b="1" kern="0" dirty="0">
                <a:solidFill>
                  <a:sysClr val="windowText" lastClr="000000"/>
                </a:solidFill>
              </a:rPr>
              <a:t>Sampling a periodic signal less than twice per cycle will not correctly capture its spectral content</a:t>
            </a:r>
          </a:p>
          <a:p>
            <a:pPr marL="169863" indent="-169863" fontAlgn="base">
              <a:lnSpc>
                <a:spcPts val="1600"/>
              </a:lnSpc>
              <a:spcBef>
                <a:spcPts val="400"/>
              </a:spcBef>
              <a:spcAft>
                <a:spcPts val="300"/>
              </a:spcAft>
              <a:buSzPct val="125000"/>
              <a:buFontTx/>
              <a:buChar char="•"/>
            </a:pPr>
            <a:r>
              <a:rPr lang="en-US" sz="1600" b="1" kern="0" dirty="0">
                <a:solidFill>
                  <a:sysClr val="windowText" lastClr="000000"/>
                </a:solidFill>
              </a:rPr>
              <a:t>The apparent spectral content of an </a:t>
            </a:r>
            <a:r>
              <a:rPr lang="en-US" sz="1600" b="1" kern="0" dirty="0" err="1">
                <a:solidFill>
                  <a:sysClr val="windowText" lastClr="000000"/>
                </a:solidFill>
              </a:rPr>
              <a:t>undersampled</a:t>
            </a:r>
            <a:r>
              <a:rPr lang="en-US" sz="1600" b="1" kern="0" dirty="0">
                <a:solidFill>
                  <a:sysClr val="windowText" lastClr="000000"/>
                </a:solidFill>
              </a:rPr>
              <a:t> signal will contain alias frequencies that are not present in the input</a:t>
            </a:r>
          </a:p>
        </p:txBody>
      </p:sp>
    </p:spTree>
    <p:extLst>
      <p:ext uri="{BB962C8B-B14F-4D97-AF65-F5344CB8AC3E}">
        <p14:creationId xmlns:p14="http://schemas.microsoft.com/office/powerpoint/2010/main" val="24581868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914400" y="-125729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3521075" y="2422938"/>
            <a:ext cx="5302250" cy="1467295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sz="2400" dirty="0"/>
              <a:t>Introduction</a:t>
            </a:r>
          </a:p>
          <a:p>
            <a:r>
              <a:rPr lang="en-US" sz="2400" dirty="0"/>
              <a:t>Mathematical Description</a:t>
            </a:r>
          </a:p>
          <a:p>
            <a:r>
              <a:rPr lang="en-US" sz="2400" dirty="0"/>
              <a:t>Examples (Intuition Building)</a:t>
            </a:r>
          </a:p>
          <a:p>
            <a:r>
              <a:rPr lang="en-US" sz="2400" dirty="0"/>
              <a:t>Connection to Machine Learning</a:t>
            </a:r>
          </a:p>
        </p:txBody>
      </p:sp>
      <p:sp>
        <p:nvSpPr>
          <p:cNvPr id="4" name="Right Arrow 3"/>
          <p:cNvSpPr/>
          <p:nvPr/>
        </p:nvSpPr>
        <p:spPr>
          <a:xfrm>
            <a:off x="2911475" y="3664024"/>
            <a:ext cx="609600" cy="388620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7823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The Discrete Fourier Transform:</a:t>
            </a:r>
            <a:br>
              <a:rPr lang="en-US" dirty="0"/>
            </a:br>
            <a:r>
              <a:rPr lang="en-US" dirty="0"/>
              <a:t>a Source of Signal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838201" y="1368425"/>
            <a:ext cx="10515600" cy="361473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In general, machine learning relies on identifying useful </a:t>
            </a:r>
            <a:r>
              <a:rPr lang="en-US" dirty="0">
                <a:solidFill>
                  <a:srgbClr val="2D80B9"/>
                </a:solidFill>
              </a:rPr>
              <a:t>features</a:t>
            </a:r>
            <a:r>
              <a:rPr lang="en-US" dirty="0"/>
              <a:t> in each sample to make accurate predictions</a:t>
            </a:r>
          </a:p>
          <a:p>
            <a:pPr marL="457200" lvl="1" indent="0">
              <a:buNone/>
            </a:pPr>
            <a:r>
              <a:rPr lang="en-US" dirty="0"/>
              <a:t>Examples: </a:t>
            </a:r>
          </a:p>
          <a:p>
            <a:pPr marL="457200" lvl="1" indent="0">
              <a:buNone/>
            </a:pPr>
            <a:r>
              <a:rPr lang="en-US" dirty="0"/>
              <a:t>	- Accepting/rejecting loan applications based on </a:t>
            </a:r>
            <a:r>
              <a:rPr lang="en-US" dirty="0">
                <a:solidFill>
                  <a:srgbClr val="2D80B9"/>
                </a:solidFill>
              </a:rPr>
              <a:t>past behavior</a:t>
            </a:r>
          </a:p>
          <a:p>
            <a:pPr marL="457200" lvl="1" indent="0">
              <a:buNone/>
            </a:pPr>
            <a:r>
              <a:rPr lang="en-US" dirty="0"/>
              <a:t>	- Estimating home price based on </a:t>
            </a:r>
            <a:r>
              <a:rPr lang="en-US" dirty="0">
                <a:solidFill>
                  <a:srgbClr val="2D80B9"/>
                </a:solidFill>
              </a:rPr>
              <a:t>attributes of neighborhood and home</a:t>
            </a:r>
            <a:endParaRPr lang="en-US" dirty="0"/>
          </a:p>
          <a:p>
            <a:pPr marL="457200" lvl="1" indent="0">
              <a:buNone/>
            </a:pPr>
            <a:r>
              <a:rPr lang="en-US" dirty="0"/>
              <a:t>	- Identifying people in images using </a:t>
            </a:r>
            <a:r>
              <a:rPr lang="en-US" dirty="0">
                <a:solidFill>
                  <a:srgbClr val="2D80B9"/>
                </a:solidFill>
              </a:rPr>
              <a:t>geometric aspects of their faces</a:t>
            </a:r>
          </a:p>
          <a:p>
            <a:pPr marL="457200" lvl="1" indent="0">
              <a:buNone/>
            </a:pPr>
            <a:endParaRPr lang="en-US" dirty="0">
              <a:solidFill>
                <a:srgbClr val="2D80B9"/>
              </a:solidFill>
            </a:endParaRPr>
          </a:p>
          <a:p>
            <a:r>
              <a:rPr lang="en-US" dirty="0"/>
              <a:t>To classify data that is in the form of a signal, frequency content can be an indispensable source of features!</a:t>
            </a:r>
          </a:p>
          <a:p>
            <a:pPr marL="457200" lvl="1" indent="0">
              <a:buNone/>
            </a:pPr>
            <a:r>
              <a:rPr lang="en-US" dirty="0"/>
              <a:t>Anecdotally, think about when you remember your favorite song, is it based on individual samples? Or the frequency content (i.e. the musical tones) present?</a:t>
            </a:r>
          </a:p>
        </p:txBody>
      </p:sp>
      <p:sp>
        <p:nvSpPr>
          <p:cNvPr id="4" name="Rectangle 3"/>
          <p:cNvSpPr/>
          <p:nvPr/>
        </p:nvSpPr>
        <p:spPr>
          <a:xfrm>
            <a:off x="1544619" y="5335360"/>
            <a:ext cx="9102764" cy="569659"/>
          </a:xfrm>
          <a:prstGeom prst="rect">
            <a:avLst/>
          </a:prstGeom>
          <a:solidFill>
            <a:srgbClr val="B9E5FA"/>
          </a:solidFill>
          <a:ln>
            <a:solidFill>
              <a:srgbClr val="000000"/>
            </a:solidFill>
          </a:ln>
          <a:effectLst>
            <a:outerShdw dist="50800" dir="2880000" algn="ctr" rotWithShape="0">
              <a:srgbClr val="666666"/>
            </a:outerShdw>
          </a:effectLst>
        </p:spPr>
        <p:txBody>
          <a:bodyPr anchor="ctr">
            <a:noAutofit/>
          </a:bodyPr>
          <a:lstStyle/>
          <a:p>
            <a:pPr marL="169863" indent="-169863" fontAlgn="base">
              <a:lnSpc>
                <a:spcPts val="1600"/>
              </a:lnSpc>
              <a:spcBef>
                <a:spcPts val="400"/>
              </a:spcBef>
              <a:spcAft>
                <a:spcPts val="300"/>
              </a:spcAft>
              <a:buSzPct val="125000"/>
              <a:buFontTx/>
              <a:buChar char="•"/>
            </a:pPr>
            <a:r>
              <a:rPr lang="en-US" sz="1600" b="1" kern="0" dirty="0">
                <a:solidFill>
                  <a:sysClr val="windowText" lastClr="000000"/>
                </a:solidFill>
              </a:rPr>
              <a:t>The discrete Fourier transform provides access to the frequency content of a signal, which can enable machine learning algorithms to make more accurate predictions</a:t>
            </a:r>
          </a:p>
        </p:txBody>
      </p:sp>
    </p:spTree>
    <p:extLst>
      <p:ext uri="{BB962C8B-B14F-4D97-AF65-F5344CB8AC3E}">
        <p14:creationId xmlns:p14="http://schemas.microsoft.com/office/powerpoint/2010/main" val="11572355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Example: Music in The Frequency Domain</a:t>
            </a:r>
          </a:p>
        </p:txBody>
      </p:sp>
      <p:pic>
        <p:nvPicPr>
          <p:cNvPr id="6" name="hrs_example">
            <a:hlinkClick r:id="" action="ppaction://media"/>
          </p:cNvPr>
          <p:cNvPicPr>
            <a:picLocks noGrp="1" noChangeAspect="1"/>
          </p:cNvPicPr>
          <p:nvPr>
            <p:ph idx="4294967295"/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459525" y="1908489"/>
            <a:ext cx="609600" cy="609600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1788720" y="1085254"/>
            <a:ext cx="8602200" cy="2440529"/>
            <a:chOff x="1788720" y="1085254"/>
            <a:chExt cx="8602200" cy="2440529"/>
          </a:xfrm>
        </p:grpSpPr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88720" y="1085254"/>
              <a:ext cx="8602200" cy="2440529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200275" y="1493920"/>
              <a:ext cx="228597" cy="14387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1720115" y="3381374"/>
            <a:ext cx="8676422" cy="2300717"/>
            <a:chOff x="1720115" y="3381374"/>
            <a:chExt cx="8676422" cy="2300717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535"/>
            <a:stretch/>
          </p:blipFill>
          <p:spPr>
            <a:xfrm>
              <a:off x="1720115" y="3381374"/>
              <a:ext cx="8676422" cy="2300717"/>
            </a:xfrm>
            <a:prstGeom prst="rect">
              <a:avLst/>
            </a:prstGeom>
          </p:spPr>
        </p:pic>
        <p:sp>
          <p:nvSpPr>
            <p:cNvPr id="25" name="Rectangle 24"/>
            <p:cNvSpPr/>
            <p:nvPr/>
          </p:nvSpPr>
          <p:spPr>
            <a:xfrm>
              <a:off x="2124074" y="3690262"/>
              <a:ext cx="304799" cy="13443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26263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50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806294" y="1076996"/>
            <a:ext cx="8602200" cy="2440529"/>
            <a:chOff x="1806294" y="1076996"/>
            <a:chExt cx="8602200" cy="2440529"/>
          </a:xfrm>
        </p:grpSpPr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06294" y="1076996"/>
              <a:ext cx="8602200" cy="2440529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200275" y="1493920"/>
              <a:ext cx="228597" cy="14387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Example: Music in The Frequency Domain</a:t>
            </a:r>
          </a:p>
        </p:txBody>
      </p:sp>
      <p:pic>
        <p:nvPicPr>
          <p:cNvPr id="6" name="hrs_example">
            <a:hlinkClick r:id="" action="ppaction://media"/>
          </p:cNvPr>
          <p:cNvPicPr>
            <a:picLocks noGrp="1" noChangeAspect="1"/>
          </p:cNvPicPr>
          <p:nvPr>
            <p:ph idx="4294967295"/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390920" y="1908489"/>
            <a:ext cx="609600" cy="6096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35"/>
          <a:stretch/>
        </p:blipFill>
        <p:spPr>
          <a:xfrm>
            <a:off x="1720115" y="3381374"/>
            <a:ext cx="8676422" cy="230071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428874" y="3829050"/>
            <a:ext cx="7620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A2</a:t>
            </a:r>
          </a:p>
          <a:p>
            <a:pPr algn="ctr"/>
            <a:r>
              <a:rPr lang="en-US" sz="1200" dirty="0"/>
              <a:t>(110 Hz)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035414" y="3829050"/>
            <a:ext cx="7975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C3</a:t>
            </a:r>
          </a:p>
          <a:p>
            <a:pPr algn="ctr"/>
            <a:r>
              <a:rPr lang="en-US" sz="1200" dirty="0"/>
              <a:t>(131 Hz)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549351" y="4207070"/>
            <a:ext cx="7858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D3</a:t>
            </a:r>
          </a:p>
          <a:p>
            <a:pPr algn="ctr"/>
            <a:r>
              <a:rPr lang="en-US" sz="1200" dirty="0"/>
              <a:t>(146 Hz)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436100" y="4226397"/>
            <a:ext cx="8261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F3</a:t>
            </a:r>
          </a:p>
          <a:p>
            <a:pPr algn="ctr"/>
            <a:r>
              <a:rPr lang="en-US" sz="1200" dirty="0"/>
              <a:t>(175 Hz)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781172" y="3829050"/>
            <a:ext cx="8868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A3</a:t>
            </a:r>
          </a:p>
          <a:p>
            <a:pPr algn="ctr"/>
            <a:r>
              <a:rPr lang="en-US" sz="1200" dirty="0"/>
              <a:t>(220 Hz)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098988" y="3806080"/>
            <a:ext cx="7751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C4  </a:t>
            </a:r>
            <a:r>
              <a:rPr lang="en-US" sz="1200" dirty="0"/>
              <a:t>(262 Hz)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081494" y="3922863"/>
            <a:ext cx="8206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D4  </a:t>
            </a:r>
            <a:r>
              <a:rPr lang="en-US" sz="1200" dirty="0"/>
              <a:t>(294 Hz)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9109503" y="3680121"/>
            <a:ext cx="8898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E4    </a:t>
            </a:r>
            <a:r>
              <a:rPr lang="en-US" sz="1200" dirty="0"/>
              <a:t>(330 Hz)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598494" y="5658874"/>
            <a:ext cx="9017799" cy="452484"/>
          </a:xfrm>
          <a:prstGeom prst="rect">
            <a:avLst/>
          </a:prstGeom>
          <a:solidFill>
            <a:srgbClr val="B9E5FA"/>
          </a:solidFill>
          <a:ln>
            <a:solidFill>
              <a:srgbClr val="000000"/>
            </a:solidFill>
          </a:ln>
          <a:effectLst>
            <a:outerShdw dist="50800" dir="2880000" algn="ctr" rotWithShape="0">
              <a:srgbClr val="666666"/>
            </a:outerShdw>
          </a:effectLst>
        </p:spPr>
        <p:txBody>
          <a:bodyPr anchor="ctr">
            <a:noAutofit/>
          </a:bodyPr>
          <a:lstStyle/>
          <a:p>
            <a:pPr marL="169863" indent="-169863" fontAlgn="base">
              <a:lnSpc>
                <a:spcPts val="1600"/>
              </a:lnSpc>
              <a:spcBef>
                <a:spcPts val="400"/>
              </a:spcBef>
              <a:spcAft>
                <a:spcPts val="300"/>
              </a:spcAft>
              <a:buSzPct val="125000"/>
              <a:buFontTx/>
              <a:buChar char="•"/>
            </a:pPr>
            <a:r>
              <a:rPr lang="en-US" sz="1600" b="1" kern="0" dirty="0">
                <a:solidFill>
                  <a:sysClr val="windowText" lastClr="000000"/>
                </a:solidFill>
              </a:rPr>
              <a:t>Viewing signals in the frequency domain can yield useful features for classifying a signal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9857870" y="3867702"/>
            <a:ext cx="609150" cy="0"/>
          </a:xfrm>
          <a:prstGeom prst="straightConnector1">
            <a:avLst/>
          </a:prstGeom>
          <a:ln w="889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0467020" y="3498303"/>
            <a:ext cx="15937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Peaks occur at the notes in the C major scale!</a:t>
            </a:r>
          </a:p>
        </p:txBody>
      </p:sp>
      <p:sp>
        <p:nvSpPr>
          <p:cNvPr id="25" name="Rectangle 24"/>
          <p:cNvSpPr/>
          <p:nvPr/>
        </p:nvSpPr>
        <p:spPr>
          <a:xfrm>
            <a:off x="2124074" y="3690262"/>
            <a:ext cx="304799" cy="134430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4992609" y="4008396"/>
            <a:ext cx="9467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G3</a:t>
            </a:r>
          </a:p>
          <a:p>
            <a:pPr algn="ctr"/>
            <a:r>
              <a:rPr lang="en-US" sz="1200" dirty="0"/>
              <a:t>(196 Hz)</a:t>
            </a:r>
          </a:p>
        </p:txBody>
      </p:sp>
      <p:sp>
        <p:nvSpPr>
          <p:cNvPr id="20" name="Rectangle 19"/>
          <p:cNvSpPr/>
          <p:nvPr/>
        </p:nvSpPr>
        <p:spPr>
          <a:xfrm>
            <a:off x="2124073" y="3586919"/>
            <a:ext cx="304799" cy="134430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376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50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What is Digital Signal Processing?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2297" y="1285221"/>
            <a:ext cx="11421890" cy="48280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</a:rPr>
              <a:t>Signal</a:t>
            </a:r>
          </a:p>
          <a:p>
            <a:pPr marL="457200" lvl="1" indent="0">
              <a:buNone/>
            </a:pPr>
            <a:r>
              <a:rPr lang="en-US" dirty="0"/>
              <a:t>Any quantity whose value may change over a given domain (this domain is often time or space)</a:t>
            </a:r>
          </a:p>
          <a:p>
            <a:pPr marL="914400" lvl="2" indent="0">
              <a:buNone/>
            </a:pPr>
            <a:r>
              <a:rPr lang="en-US" i="1" dirty="0"/>
              <a:t>Examples</a:t>
            </a:r>
            <a:r>
              <a:rPr lang="en-US" dirty="0"/>
              <a:t>:</a:t>
            </a:r>
          </a:p>
          <a:p>
            <a:pPr marL="914400" lvl="2" indent="0">
              <a:buNone/>
            </a:pPr>
            <a:r>
              <a:rPr lang="en-US" dirty="0"/>
              <a:t>	amplitude vs. time in sound waves</a:t>
            </a:r>
          </a:p>
          <a:p>
            <a:pPr marL="914400" lvl="2" indent="0">
              <a:buNone/>
            </a:pPr>
            <a:r>
              <a:rPr lang="en-US" dirty="0"/>
              <a:t>	brightness vs. height in an image</a:t>
            </a:r>
          </a:p>
          <a:p>
            <a:pPr marL="914400" lvl="2" indent="0">
              <a:buNone/>
            </a:pPr>
            <a:r>
              <a:rPr lang="en-US" dirty="0"/>
              <a:t>	stock price vs time in the stock market</a:t>
            </a:r>
          </a:p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</a:rPr>
              <a:t>Digital Signal</a:t>
            </a:r>
          </a:p>
          <a:p>
            <a:pPr marL="457200" lvl="1" indent="0">
              <a:buNone/>
            </a:pPr>
            <a:r>
              <a:rPr lang="en-US" dirty="0"/>
              <a:t>A signal which is discrete in amplitude and time (e.g., any signals stored on a computer are digital)</a:t>
            </a:r>
          </a:p>
          <a:p>
            <a:pPr marL="457200" lvl="1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</a:rPr>
              <a:t>Digital Signal Processing</a:t>
            </a:r>
          </a:p>
          <a:p>
            <a:pPr marL="457200" lvl="1" indent="0">
              <a:buNone/>
            </a:pPr>
            <a:r>
              <a:rPr lang="en-US" dirty="0"/>
              <a:t>A sub-discipline (typically of electrical engineering) encompassing various mathematical tools useful for analysis, modification, and synthesis of digital signals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48080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1452562" y="1541462"/>
            <a:ext cx="9267826" cy="1613352"/>
            <a:chOff x="1452562" y="1541462"/>
            <a:chExt cx="9267826" cy="1613352"/>
          </a:xfrm>
        </p:grpSpPr>
        <p:grpSp>
          <p:nvGrpSpPr>
            <p:cNvPr id="15" name="Group 14"/>
            <p:cNvGrpSpPr/>
            <p:nvPr/>
          </p:nvGrpSpPr>
          <p:grpSpPr>
            <a:xfrm>
              <a:off x="1452562" y="1541462"/>
              <a:ext cx="9267826" cy="1613352"/>
              <a:chOff x="1524000" y="1607124"/>
              <a:chExt cx="9267826" cy="1613352"/>
            </a:xfrm>
          </p:grpSpPr>
          <p:pic>
            <p:nvPicPr>
              <p:cNvPr id="13" name="Picture 12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4611"/>
              <a:stretch/>
            </p:blipFill>
            <p:spPr>
              <a:xfrm>
                <a:off x="1524000" y="1607124"/>
                <a:ext cx="9267826" cy="1564701"/>
              </a:xfrm>
              <a:prstGeom prst="rect">
                <a:avLst/>
              </a:prstGeom>
            </p:spPr>
          </p:pic>
          <p:sp>
            <p:nvSpPr>
              <p:cNvPr id="14" name="Rectangle 13"/>
              <p:cNvSpPr/>
              <p:nvPr/>
            </p:nvSpPr>
            <p:spPr>
              <a:xfrm>
                <a:off x="1771651" y="1781738"/>
                <a:ext cx="257172" cy="143873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7" name="Rectangle 16"/>
            <p:cNvSpPr/>
            <p:nvPr/>
          </p:nvSpPr>
          <p:spPr>
            <a:xfrm>
              <a:off x="2581273" y="1799586"/>
              <a:ext cx="8081965" cy="853127"/>
            </a:xfrm>
            <a:prstGeom prst="rect">
              <a:avLst/>
            </a:prstGeom>
            <a:solidFill>
              <a:schemeClr val="bg2">
                <a:lumMod val="75000"/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Example: Music in The Frequency Domain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795336" y="1087021"/>
            <a:ext cx="10896600" cy="87947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What if we want to know </a:t>
            </a:r>
            <a:r>
              <a:rPr lang="en-US" b="1" dirty="0"/>
              <a:t>when</a:t>
            </a:r>
            <a:r>
              <a:rPr lang="en-US" dirty="0"/>
              <a:t> notes are played? (not just </a:t>
            </a:r>
            <a:r>
              <a:rPr lang="en-US" b="1" i="1" dirty="0"/>
              <a:t>what</a:t>
            </a:r>
            <a:r>
              <a:rPr lang="en-US" dirty="0"/>
              <a:t> notes are played?) </a:t>
            </a:r>
          </a:p>
        </p:txBody>
      </p:sp>
      <p:sp>
        <p:nvSpPr>
          <p:cNvPr id="8" name="Right Brace 7"/>
          <p:cNvSpPr/>
          <p:nvPr/>
        </p:nvSpPr>
        <p:spPr>
          <a:xfrm rot="5400000">
            <a:off x="2636477" y="3179403"/>
            <a:ext cx="184457" cy="429039"/>
          </a:xfrm>
          <a:prstGeom prst="rightBrac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638174" y="2887662"/>
            <a:ext cx="11210925" cy="3170237"/>
            <a:chOff x="1290636" y="3339010"/>
            <a:chExt cx="9893197" cy="2547439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0636" y="3339010"/>
              <a:ext cx="9893197" cy="2547439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>
            <a:xfrm>
              <a:off x="3005345" y="3648074"/>
              <a:ext cx="7165635" cy="190734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2003347" y="2697458"/>
            <a:ext cx="582828" cy="543963"/>
            <a:chOff x="5921544" y="2853391"/>
            <a:chExt cx="582828" cy="543963"/>
          </a:xfrm>
          <a:solidFill>
            <a:srgbClr val="C55A11"/>
          </a:solidFill>
        </p:grpSpPr>
        <p:sp>
          <p:nvSpPr>
            <p:cNvPr id="20" name="Right Arrow 19"/>
            <p:cNvSpPr/>
            <p:nvPr/>
          </p:nvSpPr>
          <p:spPr>
            <a:xfrm rot="5400000">
              <a:off x="5940976" y="2833959"/>
              <a:ext cx="543963" cy="582828"/>
            </a:xfrm>
            <a:prstGeom prst="rightArrow">
              <a:avLst/>
            </a:prstGeom>
            <a:solidFill>
              <a:srgbClr val="C55A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 baseline="30000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954231" y="3048403"/>
              <a:ext cx="51745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DFT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686067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/>
        </p:nvGrpSpPr>
        <p:grpSpPr>
          <a:xfrm>
            <a:off x="1452562" y="1541462"/>
            <a:ext cx="9267826" cy="1613352"/>
            <a:chOff x="1524000" y="1607124"/>
            <a:chExt cx="9267826" cy="1613352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611"/>
            <a:stretch/>
          </p:blipFill>
          <p:spPr>
            <a:xfrm>
              <a:off x="1524000" y="1607124"/>
              <a:ext cx="9267826" cy="1564701"/>
            </a:xfrm>
            <a:prstGeom prst="rect">
              <a:avLst/>
            </a:prstGeom>
          </p:spPr>
        </p:pic>
        <p:sp>
          <p:nvSpPr>
            <p:cNvPr id="14" name="Rectangle 13"/>
            <p:cNvSpPr/>
            <p:nvPr/>
          </p:nvSpPr>
          <p:spPr>
            <a:xfrm>
              <a:off x="1771651" y="1781738"/>
              <a:ext cx="257172" cy="14387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Example: Music in The Frequency Domain</a:t>
            </a:r>
          </a:p>
        </p:txBody>
      </p:sp>
      <p:sp>
        <p:nvSpPr>
          <p:cNvPr id="8" name="Right Brace 7"/>
          <p:cNvSpPr/>
          <p:nvPr/>
        </p:nvSpPr>
        <p:spPr>
          <a:xfrm rot="5400000">
            <a:off x="2636477" y="3179403"/>
            <a:ext cx="184457" cy="429039"/>
          </a:xfrm>
          <a:prstGeom prst="rightBrac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46"/>
          <a:stretch/>
        </p:blipFill>
        <p:spPr>
          <a:xfrm>
            <a:off x="638175" y="2887375"/>
            <a:ext cx="11171053" cy="295320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836420" y="2697480"/>
            <a:ext cx="9105900" cy="2133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4337" y="2790950"/>
            <a:ext cx="1290066" cy="239780"/>
          </a:xfrm>
          <a:prstGeom prst="rect">
            <a:avLst/>
          </a:prstGeom>
        </p:spPr>
      </p:pic>
      <p:sp>
        <p:nvSpPr>
          <p:cNvPr id="11" name="Content Placeholder 2"/>
          <p:cNvSpPr txBox="1">
            <a:spLocks/>
          </p:cNvSpPr>
          <p:nvPr/>
        </p:nvSpPr>
        <p:spPr>
          <a:xfrm>
            <a:off x="795336" y="1087021"/>
            <a:ext cx="10896600" cy="879475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SzPct val="125000"/>
              <a:buChar char="•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62013" indent="-341313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SzPct val="100000"/>
              <a:buChar char="–"/>
              <a:defRPr b="1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2pPr>
            <a:lvl3pPr marL="1204913" indent="-228600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SzPct val="100000"/>
              <a:buChar char=" "/>
              <a:defRPr sz="1600" b="1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3pPr>
            <a:lvl4pPr marL="1546225" indent="-119063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SzPct val="100000"/>
              <a:buChar char=" "/>
              <a:defRPr sz="1400" b="1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4pPr>
            <a:lvl5pPr marL="1828800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SzPct val="100000"/>
              <a:buChar char=" "/>
              <a:defRPr sz="1400" b="1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5pPr>
            <a:lvl6pPr marL="2286000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SzPct val="100000"/>
              <a:buChar char=" "/>
              <a:defRPr sz="1400" b="1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6pPr>
            <a:lvl7pPr marL="2743200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SzPct val="100000"/>
              <a:buChar char=" "/>
              <a:defRPr sz="1400" b="1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7pPr>
            <a:lvl8pPr marL="3200400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SzPct val="100000"/>
              <a:buChar char=" "/>
              <a:defRPr sz="1400" b="1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8pPr>
            <a:lvl9pPr marL="3657600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SzPct val="100000"/>
              <a:buChar char=" "/>
              <a:defRPr sz="1400" b="1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9pPr>
          </a:lstStyle>
          <a:p>
            <a:r>
              <a:rPr lang="en-US" kern="0" dirty="0"/>
              <a:t>What if we want to know when notes are played? (not just </a:t>
            </a:r>
            <a:r>
              <a:rPr lang="en-US" i="1" kern="0" dirty="0"/>
              <a:t>what</a:t>
            </a:r>
            <a:r>
              <a:rPr lang="en-US" kern="0" dirty="0"/>
              <a:t> notes are played?) </a:t>
            </a:r>
          </a:p>
        </p:txBody>
      </p:sp>
    </p:spTree>
    <p:extLst>
      <p:ext uri="{BB962C8B-B14F-4D97-AF65-F5344CB8AC3E}">
        <p14:creationId xmlns:p14="http://schemas.microsoft.com/office/powerpoint/2010/main" val="34303232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/>
        </p:nvGrpSpPr>
        <p:grpSpPr>
          <a:xfrm>
            <a:off x="1452562" y="1275637"/>
            <a:ext cx="9267826" cy="1613352"/>
            <a:chOff x="1524000" y="1607124"/>
            <a:chExt cx="9267826" cy="1613352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611"/>
            <a:stretch/>
          </p:blipFill>
          <p:spPr>
            <a:xfrm>
              <a:off x="1524000" y="1607124"/>
              <a:ext cx="9267826" cy="1564701"/>
            </a:xfrm>
            <a:prstGeom prst="rect">
              <a:avLst/>
            </a:prstGeom>
          </p:spPr>
        </p:pic>
        <p:sp>
          <p:nvSpPr>
            <p:cNvPr id="14" name="Rectangle 13"/>
            <p:cNvSpPr/>
            <p:nvPr/>
          </p:nvSpPr>
          <p:spPr>
            <a:xfrm>
              <a:off x="1771651" y="1781738"/>
              <a:ext cx="257172" cy="14387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46"/>
          <a:stretch/>
        </p:blipFill>
        <p:spPr>
          <a:xfrm>
            <a:off x="638175" y="2664082"/>
            <a:ext cx="11171053" cy="2953202"/>
          </a:xfrm>
          <a:prstGeom prst="rect">
            <a:avLst/>
          </a:prstGeom>
        </p:spPr>
      </p:pic>
      <p:sp>
        <p:nvSpPr>
          <p:cNvPr id="33" name="Rectangle 32"/>
          <p:cNvSpPr/>
          <p:nvPr/>
        </p:nvSpPr>
        <p:spPr>
          <a:xfrm>
            <a:off x="1996660" y="5232921"/>
            <a:ext cx="8723727" cy="1596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Example: Music in The Frequency Domain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986913" y="5691543"/>
            <a:ext cx="8733475" cy="569420"/>
          </a:xfrm>
          <a:prstGeom prst="rect">
            <a:avLst/>
          </a:prstGeom>
          <a:solidFill>
            <a:srgbClr val="B9E5FA"/>
          </a:solidFill>
          <a:ln>
            <a:solidFill>
              <a:srgbClr val="000000"/>
            </a:solidFill>
          </a:ln>
          <a:effectLst>
            <a:outerShdw dist="50800" dir="2880000" algn="ctr" rotWithShape="0">
              <a:srgbClr val="666666"/>
            </a:outerShdw>
          </a:effectLst>
        </p:spPr>
        <p:txBody>
          <a:bodyPr anchor="ctr">
            <a:noAutofit/>
          </a:bodyPr>
          <a:lstStyle/>
          <a:p>
            <a:pPr marL="169863" indent="-169863" fontAlgn="base">
              <a:lnSpc>
                <a:spcPts val="1600"/>
              </a:lnSpc>
              <a:spcBef>
                <a:spcPts val="400"/>
              </a:spcBef>
              <a:spcAft>
                <a:spcPts val="300"/>
              </a:spcAft>
              <a:buSzPct val="125000"/>
              <a:buFontTx/>
              <a:buChar char="•"/>
            </a:pPr>
            <a:r>
              <a:rPr lang="en-US" sz="1600" b="1" kern="0" dirty="0">
                <a:solidFill>
                  <a:sysClr val="windowText" lastClr="000000"/>
                </a:solidFill>
              </a:rPr>
              <a:t>Spectrograms apply discrete Fourier transforms to shorter segments of the signal to reveal changes in the frequency content over time</a:t>
            </a:r>
          </a:p>
        </p:txBody>
      </p:sp>
      <p:sp>
        <p:nvSpPr>
          <p:cNvPr id="4" name="Rectangle 3"/>
          <p:cNvSpPr/>
          <p:nvPr/>
        </p:nvSpPr>
        <p:spPr>
          <a:xfrm>
            <a:off x="1836420" y="2431655"/>
            <a:ext cx="9105900" cy="2133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4337" y="2525125"/>
            <a:ext cx="1290066" cy="239780"/>
          </a:xfrm>
          <a:prstGeom prst="rect">
            <a:avLst/>
          </a:prstGeom>
        </p:spPr>
      </p:pic>
      <p:sp>
        <p:nvSpPr>
          <p:cNvPr id="21" name="Right Brace 20"/>
          <p:cNvSpPr/>
          <p:nvPr/>
        </p:nvSpPr>
        <p:spPr>
          <a:xfrm rot="5400000">
            <a:off x="3135483" y="4183095"/>
            <a:ext cx="92659" cy="2147231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Brace 26"/>
          <p:cNvSpPr/>
          <p:nvPr/>
        </p:nvSpPr>
        <p:spPr>
          <a:xfrm rot="5400000">
            <a:off x="5425212" y="4162377"/>
            <a:ext cx="109844" cy="2230340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ight Brace 27"/>
          <p:cNvSpPr/>
          <p:nvPr/>
        </p:nvSpPr>
        <p:spPr>
          <a:xfrm rot="5400000">
            <a:off x="7700368" y="4274079"/>
            <a:ext cx="105391" cy="1952528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ight Brace 28"/>
          <p:cNvSpPr/>
          <p:nvPr/>
        </p:nvSpPr>
        <p:spPr>
          <a:xfrm rot="5400000">
            <a:off x="9711191" y="4403377"/>
            <a:ext cx="109186" cy="1690136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677317" y="5229167"/>
            <a:ext cx="1009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A-minor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849019" y="5244964"/>
            <a:ext cx="1009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C-major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7307345" y="5214767"/>
            <a:ext cx="1009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D-major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9250349" y="5214767"/>
            <a:ext cx="1009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F-major</a:t>
            </a:r>
          </a:p>
        </p:txBody>
      </p:sp>
    </p:spTree>
    <p:extLst>
      <p:ext uri="{BB962C8B-B14F-4D97-AF65-F5344CB8AC3E}">
        <p14:creationId xmlns:p14="http://schemas.microsoft.com/office/powerpoint/2010/main" val="33119841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06696" y="1765006"/>
            <a:ext cx="11378609" cy="3508744"/>
          </a:xfrm>
          <a:prstGeom prst="rect">
            <a:avLst/>
          </a:prstGeom>
        </p:spPr>
        <p:txBody>
          <a:bodyPr/>
          <a:lstStyle/>
          <a:p>
            <a:r>
              <a:rPr lang="en-US" sz="2300" dirty="0"/>
              <a:t>The discrete Fourier transform (DFT) and its inverse are fundamental mathematical tools used in digital signal processing—enabling analysis of a signal’s frequency content</a:t>
            </a:r>
          </a:p>
          <a:p>
            <a:r>
              <a:rPr lang="en-US" sz="2300" dirty="0"/>
              <a:t>Signals which are sampled in the time domain can be decomposed as the sum of sine and cosine waves of varying amplitudes, frequencies, and phases</a:t>
            </a:r>
          </a:p>
          <a:p>
            <a:r>
              <a:rPr lang="en-US" sz="2300" dirty="0"/>
              <a:t>Provided the Nyquist criterion is satisfied in sampling a signal, the sinusoidal components of that signal will appear as peaks in the frequency domain at the input frequencies</a:t>
            </a:r>
          </a:p>
          <a:p>
            <a:r>
              <a:rPr lang="en-US" sz="2300" dirty="0"/>
              <a:t>Discrete Fourier transforms can provide a valuable source of features when applying machine learning algorithms to signal data</a:t>
            </a:r>
          </a:p>
        </p:txBody>
      </p:sp>
    </p:spTree>
    <p:extLst>
      <p:ext uri="{BB962C8B-B14F-4D97-AF65-F5344CB8AC3E}">
        <p14:creationId xmlns:p14="http://schemas.microsoft.com/office/powerpoint/2010/main" val="26195518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Addendum: DFT Leakage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4294967295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034"/>
          <a:stretch/>
        </p:blipFill>
        <p:spPr>
          <a:xfrm>
            <a:off x="6693163" y="1432493"/>
            <a:ext cx="4248150" cy="4022725"/>
          </a:xfrm>
          <a:prstGeom prst="rect">
            <a:avLst/>
          </a:prstGeom>
        </p:spPr>
      </p:pic>
      <p:pic>
        <p:nvPicPr>
          <p:cNvPr id="5" name="Content Placeholder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919"/>
          <a:stretch/>
        </p:blipFill>
        <p:spPr>
          <a:xfrm>
            <a:off x="660986" y="1444171"/>
            <a:ext cx="4173180" cy="402363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424923" y="5455218"/>
            <a:ext cx="9175231" cy="641443"/>
          </a:xfrm>
          <a:prstGeom prst="rect">
            <a:avLst/>
          </a:prstGeom>
          <a:solidFill>
            <a:srgbClr val="B9E5FA"/>
          </a:solidFill>
          <a:ln>
            <a:solidFill>
              <a:srgbClr val="000000"/>
            </a:solidFill>
          </a:ln>
          <a:effectLst>
            <a:outerShdw dist="50800" dir="2880000" algn="ctr" rotWithShape="0">
              <a:srgbClr val="666666"/>
            </a:outerShdw>
          </a:effectLst>
        </p:spPr>
        <p:txBody>
          <a:bodyPr anchor="ctr">
            <a:noAutofit/>
          </a:bodyPr>
          <a:lstStyle/>
          <a:p>
            <a:pPr marL="169863" indent="-169863" fontAlgn="base">
              <a:lnSpc>
                <a:spcPts val="1600"/>
              </a:lnSpc>
              <a:spcBef>
                <a:spcPts val="400"/>
              </a:spcBef>
              <a:spcAft>
                <a:spcPts val="300"/>
              </a:spcAft>
              <a:buSzPct val="125000"/>
              <a:buFontTx/>
              <a:buChar char="•"/>
            </a:pPr>
            <a:r>
              <a:rPr lang="en-US" sz="1600" b="1" kern="0" dirty="0">
                <a:solidFill>
                  <a:sysClr val="windowText" lastClr="000000"/>
                </a:solidFill>
              </a:rPr>
              <a:t>When sine wave frequency doesn’t fall into a DFT bin, spectrum will “leak” into other bins</a:t>
            </a:r>
          </a:p>
          <a:p>
            <a:pPr marL="169863" indent="-169863" fontAlgn="base">
              <a:lnSpc>
                <a:spcPts val="1600"/>
              </a:lnSpc>
              <a:spcBef>
                <a:spcPts val="400"/>
              </a:spcBef>
              <a:spcAft>
                <a:spcPts val="300"/>
              </a:spcAft>
              <a:buSzPct val="125000"/>
              <a:buFontTx/>
              <a:buChar char="•"/>
            </a:pPr>
            <a:r>
              <a:rPr lang="en-US" sz="1600" b="1" kern="0" dirty="0">
                <a:solidFill>
                  <a:sysClr val="windowText" lastClr="000000"/>
                </a:solidFill>
              </a:rPr>
              <a:t>Peak of DFT still occurs at frequency of sampled sine wave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754739" y="1166817"/>
            <a:ext cx="10515600" cy="53135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/>
              <a:t>What happens if time domain signal has frequency that doesn’t fall precisely into a DFT bin? </a:t>
            </a:r>
            <a:endParaRPr lang="en-US" sz="1800" dirty="0"/>
          </a:p>
        </p:txBody>
      </p:sp>
      <p:sp>
        <p:nvSpPr>
          <p:cNvPr id="8" name="Right Arrow 7"/>
          <p:cNvSpPr/>
          <p:nvPr/>
        </p:nvSpPr>
        <p:spPr>
          <a:xfrm>
            <a:off x="5197330" y="2403225"/>
            <a:ext cx="1405890" cy="952500"/>
          </a:xfrm>
          <a:prstGeom prst="rightArrow">
            <a:avLst/>
          </a:prstGeom>
          <a:solidFill>
            <a:srgbClr val="C55A11"/>
          </a:solidFill>
          <a:ln>
            <a:solidFill>
              <a:srgbClr val="2E75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DFT</a:t>
            </a:r>
            <a:r>
              <a:rPr lang="en-US" sz="2400" baseline="30000" dirty="0"/>
              <a:t>*</a:t>
            </a:r>
            <a:endParaRPr lang="en-US" baseline="30000" dirty="0"/>
          </a:p>
        </p:txBody>
      </p:sp>
      <p:sp>
        <p:nvSpPr>
          <p:cNvPr id="9" name="Right Arrow 8"/>
          <p:cNvSpPr/>
          <p:nvPr/>
        </p:nvSpPr>
        <p:spPr>
          <a:xfrm flipH="1">
            <a:off x="5197330" y="3422357"/>
            <a:ext cx="1402080" cy="952500"/>
          </a:xfrm>
          <a:prstGeom prst="rightArrow">
            <a:avLst/>
          </a:prstGeom>
          <a:solidFill>
            <a:srgbClr val="2E75B6"/>
          </a:solidFill>
          <a:ln>
            <a:solidFill>
              <a:srgbClr val="C55A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IDFT</a:t>
            </a:r>
            <a:r>
              <a:rPr lang="en-US" sz="2400" baseline="30000" dirty="0"/>
              <a:t>**</a:t>
            </a:r>
          </a:p>
        </p:txBody>
      </p:sp>
    </p:spTree>
    <p:extLst>
      <p:ext uri="{BB962C8B-B14F-4D97-AF65-F5344CB8AC3E}">
        <p14:creationId xmlns:p14="http://schemas.microsoft.com/office/powerpoint/2010/main" val="23661267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Example: Sum of Sine Waves (cont’d) </a:t>
            </a:r>
          </a:p>
        </p:txBody>
      </p:sp>
      <p:pic>
        <p:nvPicPr>
          <p:cNvPr id="5" name="Content Placeholder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5700" y="7465853"/>
            <a:ext cx="6738320" cy="4351338"/>
          </a:xfrm>
          <a:prstGeom prst="rect">
            <a:avLst/>
          </a:prstGeom>
        </p:spPr>
      </p:pic>
      <p:pic>
        <p:nvPicPr>
          <p:cNvPr id="14" name="Content Placeholder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36" t="63509"/>
          <a:stretch/>
        </p:blipFill>
        <p:spPr>
          <a:xfrm>
            <a:off x="6437220" y="6967525"/>
            <a:ext cx="3232000" cy="1587819"/>
          </a:xfrm>
          <a:prstGeom prst="rect">
            <a:avLst/>
          </a:prstGeom>
        </p:spPr>
      </p:pic>
      <p:pic>
        <p:nvPicPr>
          <p:cNvPr id="15" name="Content Placeholder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36" t="33346" b="43465"/>
          <a:stretch/>
        </p:blipFill>
        <p:spPr>
          <a:xfrm>
            <a:off x="7100720" y="1913092"/>
            <a:ext cx="3232000" cy="1009015"/>
          </a:xfrm>
          <a:prstGeom prst="rect">
            <a:avLst/>
          </a:prstGeom>
        </p:spPr>
      </p:pic>
      <p:pic>
        <p:nvPicPr>
          <p:cNvPr id="19" name="Content Placeholder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404" r="47843" b="43533"/>
          <a:stretch/>
        </p:blipFill>
        <p:spPr>
          <a:xfrm>
            <a:off x="1581570" y="1885292"/>
            <a:ext cx="3514500" cy="1047114"/>
          </a:xfrm>
          <a:prstGeom prst="rect">
            <a:avLst/>
          </a:prstGeom>
        </p:spPr>
      </p:pic>
      <p:pic>
        <p:nvPicPr>
          <p:cNvPr id="20" name="Content Placeholder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882" r="47843"/>
          <a:stretch/>
        </p:blipFill>
        <p:spPr>
          <a:xfrm>
            <a:off x="2581500" y="7093264"/>
            <a:ext cx="3514500" cy="1615123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762"/>
          <a:stretch/>
        </p:blipFill>
        <p:spPr>
          <a:xfrm>
            <a:off x="1592580" y="2835115"/>
            <a:ext cx="3503490" cy="3345163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84"/>
          <a:stretch/>
        </p:blipFill>
        <p:spPr>
          <a:xfrm>
            <a:off x="7100720" y="2910599"/>
            <a:ext cx="3233710" cy="3345163"/>
          </a:xfrm>
          <a:prstGeom prst="rect">
            <a:avLst/>
          </a:prstGeom>
        </p:spPr>
      </p:pic>
      <p:pic>
        <p:nvPicPr>
          <p:cNvPr id="18" name="Content Placeholder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47843" b="74136"/>
          <a:stretch/>
        </p:blipFill>
        <p:spPr>
          <a:xfrm>
            <a:off x="1581570" y="840230"/>
            <a:ext cx="3514500" cy="1125402"/>
          </a:xfrm>
          <a:prstGeom prst="rect">
            <a:avLst/>
          </a:prstGeom>
        </p:spPr>
      </p:pic>
      <p:pic>
        <p:nvPicPr>
          <p:cNvPr id="13" name="Content Placeholder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36" b="74262"/>
          <a:stretch/>
        </p:blipFill>
        <p:spPr>
          <a:xfrm>
            <a:off x="7100720" y="844250"/>
            <a:ext cx="3232000" cy="1119942"/>
          </a:xfrm>
          <a:prstGeom prst="rect">
            <a:avLst/>
          </a:prstGeom>
        </p:spPr>
      </p:pic>
      <p:sp>
        <p:nvSpPr>
          <p:cNvPr id="25" name="Right Arrow 24"/>
          <p:cNvSpPr/>
          <p:nvPr/>
        </p:nvSpPr>
        <p:spPr>
          <a:xfrm>
            <a:off x="5537843" y="3517394"/>
            <a:ext cx="1253490" cy="952500"/>
          </a:xfrm>
          <a:prstGeom prst="rightArrow">
            <a:avLst/>
          </a:prstGeom>
          <a:solidFill>
            <a:srgbClr val="C55A1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DFT</a:t>
            </a:r>
            <a:endParaRPr lang="en-US" dirty="0"/>
          </a:p>
        </p:txBody>
      </p:sp>
      <p:sp>
        <p:nvSpPr>
          <p:cNvPr id="26" name="Right Arrow 25"/>
          <p:cNvSpPr/>
          <p:nvPr/>
        </p:nvSpPr>
        <p:spPr>
          <a:xfrm>
            <a:off x="5803265" y="2114810"/>
            <a:ext cx="797254" cy="388758"/>
          </a:xfrm>
          <a:prstGeom prst="rightArrow">
            <a:avLst/>
          </a:prstGeom>
          <a:solidFill>
            <a:srgbClr val="C55A1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DFT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984795" y="6126886"/>
            <a:ext cx="8434194" cy="522800"/>
          </a:xfrm>
          <a:prstGeom prst="rect">
            <a:avLst/>
          </a:prstGeom>
          <a:solidFill>
            <a:srgbClr val="B9E5FA"/>
          </a:solidFill>
          <a:ln>
            <a:solidFill>
              <a:srgbClr val="000000"/>
            </a:solidFill>
          </a:ln>
          <a:effectLst>
            <a:outerShdw dist="50800" dir="2880000" algn="ctr" rotWithShape="0">
              <a:srgbClr val="666666"/>
            </a:outerShdw>
          </a:effectLst>
        </p:spPr>
        <p:txBody>
          <a:bodyPr anchor="ctr">
            <a:noAutofit/>
          </a:bodyPr>
          <a:lstStyle/>
          <a:p>
            <a:pPr marL="169863" indent="-169863" fontAlgn="base">
              <a:lnSpc>
                <a:spcPts val="1600"/>
              </a:lnSpc>
              <a:spcBef>
                <a:spcPts val="400"/>
              </a:spcBef>
              <a:spcAft>
                <a:spcPts val="300"/>
              </a:spcAft>
              <a:buSzPct val="125000"/>
              <a:buFontTx/>
              <a:buChar char="•"/>
            </a:pPr>
            <a:r>
              <a:rPr lang="en-US" sz="1600" b="1" kern="0" dirty="0">
                <a:solidFill>
                  <a:sysClr val="windowText" lastClr="000000"/>
                </a:solidFill>
              </a:rPr>
              <a:t>The discrete Fourier transform of a sum, is also the sum of the Fourier transforms   </a:t>
            </a:r>
          </a:p>
        </p:txBody>
      </p:sp>
      <p:sp>
        <p:nvSpPr>
          <p:cNvPr id="22" name="Right Arrow 21"/>
          <p:cNvSpPr/>
          <p:nvPr/>
        </p:nvSpPr>
        <p:spPr>
          <a:xfrm flipH="1">
            <a:off x="5512459" y="4323540"/>
            <a:ext cx="1249680" cy="952500"/>
          </a:xfrm>
          <a:prstGeom prst="rightArrow">
            <a:avLst/>
          </a:prstGeom>
          <a:solidFill>
            <a:srgbClr val="2E75B6"/>
          </a:solidFill>
          <a:ln>
            <a:solidFill>
              <a:srgbClr val="C55A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IDFT</a:t>
            </a:r>
            <a:endParaRPr lang="en-US" dirty="0"/>
          </a:p>
        </p:txBody>
      </p:sp>
      <p:sp>
        <p:nvSpPr>
          <p:cNvPr id="30" name="Right Arrow 29"/>
          <p:cNvSpPr/>
          <p:nvPr/>
        </p:nvSpPr>
        <p:spPr>
          <a:xfrm flipH="1">
            <a:off x="5803265" y="2427344"/>
            <a:ext cx="798853" cy="388758"/>
          </a:xfrm>
          <a:prstGeom prst="rightArrow">
            <a:avLst/>
          </a:prstGeom>
          <a:solidFill>
            <a:srgbClr val="2E75B6"/>
          </a:solidFill>
          <a:ln>
            <a:solidFill>
              <a:srgbClr val="C55A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DFT</a:t>
            </a:r>
          </a:p>
        </p:txBody>
      </p:sp>
      <p:sp>
        <p:nvSpPr>
          <p:cNvPr id="31" name="Right Arrow 30"/>
          <p:cNvSpPr/>
          <p:nvPr/>
        </p:nvSpPr>
        <p:spPr>
          <a:xfrm>
            <a:off x="5803265" y="1149071"/>
            <a:ext cx="797254" cy="388758"/>
          </a:xfrm>
          <a:prstGeom prst="rightArrow">
            <a:avLst/>
          </a:prstGeom>
          <a:solidFill>
            <a:srgbClr val="C55A1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DFT</a:t>
            </a:r>
          </a:p>
        </p:txBody>
      </p:sp>
      <p:sp>
        <p:nvSpPr>
          <p:cNvPr id="32" name="Right Arrow 31"/>
          <p:cNvSpPr/>
          <p:nvPr/>
        </p:nvSpPr>
        <p:spPr>
          <a:xfrm flipH="1">
            <a:off x="5803265" y="1461605"/>
            <a:ext cx="798853" cy="388758"/>
          </a:xfrm>
          <a:prstGeom prst="rightArrow">
            <a:avLst/>
          </a:prstGeom>
          <a:solidFill>
            <a:srgbClr val="2E75B6"/>
          </a:solidFill>
          <a:ln>
            <a:solidFill>
              <a:srgbClr val="C55A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DFT</a:t>
            </a:r>
          </a:p>
        </p:txBody>
      </p:sp>
      <p:sp>
        <p:nvSpPr>
          <p:cNvPr id="24" name="Right Arrow 23"/>
          <p:cNvSpPr/>
          <p:nvPr/>
        </p:nvSpPr>
        <p:spPr>
          <a:xfrm>
            <a:off x="0" y="7093264"/>
            <a:ext cx="1405890" cy="952500"/>
          </a:xfrm>
          <a:prstGeom prst="rightArrow">
            <a:avLst/>
          </a:prstGeom>
          <a:solidFill>
            <a:srgbClr val="C55A11"/>
          </a:solidFill>
          <a:ln>
            <a:solidFill>
              <a:srgbClr val="2E75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DFT</a:t>
            </a:r>
            <a:r>
              <a:rPr lang="en-US" sz="2400" baseline="30000" dirty="0"/>
              <a:t>*</a:t>
            </a:r>
            <a:endParaRPr lang="en-US" baseline="30000" dirty="0"/>
          </a:p>
        </p:txBody>
      </p:sp>
      <p:sp>
        <p:nvSpPr>
          <p:cNvPr id="27" name="Right Arrow 26"/>
          <p:cNvSpPr/>
          <p:nvPr/>
        </p:nvSpPr>
        <p:spPr>
          <a:xfrm flipH="1">
            <a:off x="0" y="8112396"/>
            <a:ext cx="1402080" cy="952500"/>
          </a:xfrm>
          <a:prstGeom prst="rightArrow">
            <a:avLst/>
          </a:prstGeom>
          <a:solidFill>
            <a:srgbClr val="2E75B6"/>
          </a:solidFill>
          <a:ln>
            <a:solidFill>
              <a:srgbClr val="C55A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IDFT</a:t>
            </a:r>
            <a:r>
              <a:rPr lang="en-US" sz="2400" baseline="30000" dirty="0"/>
              <a:t>**</a:t>
            </a:r>
          </a:p>
        </p:txBody>
      </p:sp>
    </p:spTree>
    <p:extLst>
      <p:ext uri="{BB962C8B-B14F-4D97-AF65-F5344CB8AC3E}">
        <p14:creationId xmlns:p14="http://schemas.microsoft.com/office/powerpoint/2010/main" val="21584497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Example Applications of Signal Processing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457647" y="3667478"/>
            <a:ext cx="274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Biometric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662327" y="1032790"/>
            <a:ext cx="274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Image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457415" y="1032790"/>
            <a:ext cx="274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Audio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569974" y="3681199"/>
            <a:ext cx="274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Stock Trading</a:t>
            </a:r>
          </a:p>
        </p:txBody>
      </p:sp>
      <p:pic>
        <p:nvPicPr>
          <p:cNvPr id="4" name="Picture 3" descr="voice recognition">
            <a:extLst>
              <a:ext uri="{FF2B5EF4-FFF2-40B4-BE49-F238E27FC236}">
                <a16:creationId xmlns:a16="http://schemas.microsoft.com/office/drawing/2014/main" id="{61D313B4-957A-491B-B2D7-18CD99CF701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9519" y="4702298"/>
            <a:ext cx="1610953" cy="96758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6BB06D3-18E5-4D47-BBB6-099484C5CF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8969" y="2324060"/>
            <a:ext cx="1161272" cy="725408"/>
          </a:xfrm>
          <a:prstGeom prst="rect">
            <a:avLst/>
          </a:prstGeom>
        </p:spPr>
      </p:pic>
      <p:pic>
        <p:nvPicPr>
          <p:cNvPr id="19" name="Picture 18" descr="cameras converting raw data from an image sensor into a color corrected image in a standard image file format">
            <a:extLst>
              <a:ext uri="{FF2B5EF4-FFF2-40B4-BE49-F238E27FC236}">
                <a16:creationId xmlns:a16="http://schemas.microsoft.com/office/drawing/2014/main" id="{3D8682DD-1CC1-4475-8C6C-574F1705E3B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9290" y="1482083"/>
            <a:ext cx="1572284" cy="1048189"/>
          </a:xfrm>
          <a:prstGeom prst="rect">
            <a:avLst/>
          </a:prstGeom>
        </p:spPr>
      </p:pic>
      <p:pic>
        <p:nvPicPr>
          <p:cNvPr id="26" name="Picture 25" descr="photoshop">
            <a:extLst>
              <a:ext uri="{FF2B5EF4-FFF2-40B4-BE49-F238E27FC236}">
                <a16:creationId xmlns:a16="http://schemas.microsoft.com/office/drawing/2014/main" id="{B4D4C930-C4F1-4264-8B3F-1349D93E98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41574" y="2015832"/>
            <a:ext cx="1773579" cy="1028191"/>
          </a:xfrm>
          <a:prstGeom prst="rect">
            <a:avLst/>
          </a:prstGeom>
        </p:spPr>
      </p:pic>
      <p:pic>
        <p:nvPicPr>
          <p:cNvPr id="28" name="Picture 27" descr="facial recognition">
            <a:extLst>
              <a:ext uri="{FF2B5EF4-FFF2-40B4-BE49-F238E27FC236}">
                <a16:creationId xmlns:a16="http://schemas.microsoft.com/office/drawing/2014/main" id="{3C15A1A0-CA18-4D65-B214-BBB1E929578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1200" y="4109012"/>
            <a:ext cx="1718319" cy="1145546"/>
          </a:xfrm>
          <a:prstGeom prst="rect">
            <a:avLst/>
          </a:prstGeom>
        </p:spPr>
      </p:pic>
      <p:pic>
        <p:nvPicPr>
          <p:cNvPr id="30" name="Picture 29" descr="music enhancement (filtering, echo/reverb addition or removal, etc)">
            <a:extLst>
              <a:ext uri="{FF2B5EF4-FFF2-40B4-BE49-F238E27FC236}">
                <a16:creationId xmlns:a16="http://schemas.microsoft.com/office/drawing/2014/main" id="{81930FC5-935A-48E3-BE49-F10A067D72D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1200" y="1475972"/>
            <a:ext cx="2167769" cy="121937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F7ABD48D-3DC5-4545-ABF6-0268597DF737}"/>
              </a:ext>
            </a:extLst>
          </p:cNvPr>
          <p:cNvSpPr txBox="1"/>
          <p:nvPr/>
        </p:nvSpPr>
        <p:spPr>
          <a:xfrm>
            <a:off x="1884818" y="3142335"/>
            <a:ext cx="37221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- Music composition (e.g. filtering, compression)</a:t>
            </a:r>
          </a:p>
          <a:p>
            <a:r>
              <a:rPr lang="en-US" sz="1200" b="1" dirty="0"/>
              <a:t>- Active noise cancelation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4293EA2-05DA-47E3-AD31-89F739FACC64}"/>
              </a:ext>
            </a:extLst>
          </p:cNvPr>
          <p:cNvSpPr txBox="1"/>
          <p:nvPr/>
        </p:nvSpPr>
        <p:spPr>
          <a:xfrm>
            <a:off x="2787120" y="5733360"/>
            <a:ext cx="22247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- Facial / voice recognition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3B38A02-2A02-4B93-9AA3-FAE34C38D701}"/>
              </a:ext>
            </a:extLst>
          </p:cNvPr>
          <p:cNvSpPr txBox="1"/>
          <p:nvPr/>
        </p:nvSpPr>
        <p:spPr>
          <a:xfrm>
            <a:off x="6422472" y="3122659"/>
            <a:ext cx="32779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- Digital cameras (e.g. image stabilization)</a:t>
            </a:r>
          </a:p>
          <a:p>
            <a:r>
              <a:rPr lang="en-US" sz="1200" b="1" dirty="0"/>
              <a:t>- Photoshop (e.g. filtering, enhancement)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6829076-1CC4-459E-995A-06EC57EC1D28}"/>
              </a:ext>
            </a:extLst>
          </p:cNvPr>
          <p:cNvSpPr txBox="1"/>
          <p:nvPr/>
        </p:nvSpPr>
        <p:spPr>
          <a:xfrm>
            <a:off x="6569974" y="5748673"/>
            <a:ext cx="25390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- Analyzing stock market trends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53B6FC8-14D8-460D-8A42-86D89D7A8CF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-1589" b="-1"/>
          <a:stretch/>
        </p:blipFill>
        <p:spPr>
          <a:xfrm>
            <a:off x="6422472" y="4061733"/>
            <a:ext cx="3056255" cy="160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7319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Where Does The Discrete Fourier Transform Fit Into Digital Signal Processing?</a:t>
            </a:r>
          </a:p>
        </p:txBody>
      </p:sp>
      <p:sp>
        <p:nvSpPr>
          <p:cNvPr id="5" name="Rectangle 4"/>
          <p:cNvSpPr/>
          <p:nvPr/>
        </p:nvSpPr>
        <p:spPr>
          <a:xfrm>
            <a:off x="831240" y="1453378"/>
            <a:ext cx="10515600" cy="313848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Signal Processing</a:t>
            </a:r>
          </a:p>
        </p:txBody>
      </p:sp>
      <p:sp>
        <p:nvSpPr>
          <p:cNvPr id="10" name="Rectangle 9"/>
          <p:cNvSpPr/>
          <p:nvPr/>
        </p:nvSpPr>
        <p:spPr>
          <a:xfrm>
            <a:off x="1310087" y="1985395"/>
            <a:ext cx="4481200" cy="236938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(Analog) Signal Processing </a:t>
            </a:r>
          </a:p>
          <a:p>
            <a:pPr algn="ctr"/>
            <a:r>
              <a:rPr lang="en-US" sz="1400" i="1" dirty="0">
                <a:solidFill>
                  <a:schemeClr val="tx1"/>
                </a:solidFill>
              </a:rPr>
              <a:t>(more theoretical)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374385" y="1985394"/>
            <a:ext cx="4481200" cy="236938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Digital Signal Processing </a:t>
            </a:r>
          </a:p>
          <a:p>
            <a:pPr algn="ctr"/>
            <a:r>
              <a:rPr lang="en-US" sz="1400" i="1" dirty="0">
                <a:solidFill>
                  <a:schemeClr val="tx1"/>
                </a:solidFill>
              </a:rPr>
              <a:t>(more experimental)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611266" y="2745506"/>
            <a:ext cx="1370212" cy="119932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Continuous Fourier Transform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649408" y="2745506"/>
            <a:ext cx="1531851" cy="119932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Discrete Fourier Transform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451512" y="5076143"/>
            <a:ext cx="9377658" cy="720243"/>
          </a:xfrm>
          <a:prstGeom prst="rect">
            <a:avLst/>
          </a:prstGeom>
          <a:solidFill>
            <a:srgbClr val="B9E5FA"/>
          </a:solidFill>
          <a:ln>
            <a:solidFill>
              <a:srgbClr val="000000"/>
            </a:solidFill>
          </a:ln>
          <a:effectLst>
            <a:outerShdw dist="50800" dir="2880000" algn="ctr" rotWithShape="0">
              <a:srgbClr val="666666"/>
            </a:outerShdw>
          </a:effectLst>
        </p:spPr>
        <p:txBody>
          <a:bodyPr anchor="ctr">
            <a:noAutofit/>
          </a:bodyPr>
          <a:lstStyle/>
          <a:p>
            <a:pPr marL="169863" indent="-169863" fontAlgn="base">
              <a:lnSpc>
                <a:spcPts val="1600"/>
              </a:lnSpc>
              <a:spcBef>
                <a:spcPts val="400"/>
              </a:spcBef>
              <a:spcAft>
                <a:spcPts val="300"/>
              </a:spcAft>
              <a:buSzPct val="125000"/>
              <a:buFontTx/>
              <a:buChar char="•"/>
            </a:pPr>
            <a:r>
              <a:rPr lang="en-US" sz="1600" b="1" kern="0" dirty="0">
                <a:solidFill>
                  <a:sysClr val="windowText" lastClr="000000"/>
                </a:solidFill>
              </a:rPr>
              <a:t>Discrete Fourier transforms are an integral tool within digital signal processing, but only one aspect of the larger theory of signal processing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183306" y="2745506"/>
            <a:ext cx="1370212" cy="119932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Laplace Transform</a:t>
            </a:r>
          </a:p>
        </p:txBody>
      </p:sp>
      <p:sp>
        <p:nvSpPr>
          <p:cNvPr id="18" name="Rectangle 17"/>
          <p:cNvSpPr/>
          <p:nvPr/>
        </p:nvSpPr>
        <p:spPr>
          <a:xfrm>
            <a:off x="8470275" y="2745506"/>
            <a:ext cx="1135039" cy="119932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Z - transform</a:t>
            </a:r>
          </a:p>
        </p:txBody>
      </p:sp>
      <p:sp>
        <p:nvSpPr>
          <p:cNvPr id="19" name="Oval 18"/>
          <p:cNvSpPr/>
          <p:nvPr/>
        </p:nvSpPr>
        <p:spPr>
          <a:xfrm>
            <a:off x="4817336" y="3298679"/>
            <a:ext cx="99392" cy="9939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5093015" y="3298679"/>
            <a:ext cx="99392" cy="9939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5368694" y="3298679"/>
            <a:ext cx="99392" cy="9939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9890769" y="3304326"/>
            <a:ext cx="99392" cy="9939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10166448" y="3304326"/>
            <a:ext cx="99392" cy="9939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10442127" y="3304326"/>
            <a:ext cx="99392" cy="9939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6562446" y="2625163"/>
            <a:ext cx="1716157" cy="1424609"/>
          </a:xfrm>
          <a:prstGeom prst="rect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7783693" y="4011656"/>
            <a:ext cx="7951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C00000"/>
                </a:solidFill>
              </a:rPr>
              <a:t>Focus</a:t>
            </a:r>
          </a:p>
        </p:txBody>
      </p:sp>
      <p:sp>
        <p:nvSpPr>
          <p:cNvPr id="26" name="Rounded Rectangle 44">
            <a:extLst>
              <a:ext uri="{FF2B5EF4-FFF2-40B4-BE49-F238E27FC236}">
                <a16:creationId xmlns:a16="http://schemas.microsoft.com/office/drawing/2014/main" id="{4DE37E15-38DE-499F-A19C-97A137955F1D}"/>
              </a:ext>
            </a:extLst>
          </p:cNvPr>
          <p:cNvSpPr/>
          <p:nvPr/>
        </p:nvSpPr>
        <p:spPr bwMode="auto">
          <a:xfrm>
            <a:off x="1810299" y="7220489"/>
            <a:ext cx="2011680" cy="2468880"/>
          </a:xfrm>
          <a:prstGeom prst="roundRect">
            <a:avLst>
              <a:gd name="adj" fmla="val 5980"/>
            </a:avLst>
          </a:prstGeom>
          <a:solidFill>
            <a:srgbClr val="F9E3D8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latin typeface="Arial" pitchFamily="-11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60797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914400" y="-125729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3521075" y="2422938"/>
            <a:ext cx="5302250" cy="1467295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sz="2400" dirty="0"/>
              <a:t>Introduction</a:t>
            </a:r>
          </a:p>
          <a:p>
            <a:r>
              <a:rPr lang="en-US" sz="2400" dirty="0"/>
              <a:t>Mathematical Description</a:t>
            </a:r>
          </a:p>
          <a:p>
            <a:r>
              <a:rPr lang="en-US" sz="2400" dirty="0"/>
              <a:t>Examples (Intuition Building)</a:t>
            </a:r>
          </a:p>
          <a:p>
            <a:r>
              <a:rPr lang="en-US" sz="2400" dirty="0"/>
              <a:t>Connection to Machine Learning</a:t>
            </a:r>
          </a:p>
        </p:txBody>
      </p:sp>
      <p:sp>
        <p:nvSpPr>
          <p:cNvPr id="4" name="Right Arrow 3"/>
          <p:cNvSpPr/>
          <p:nvPr/>
        </p:nvSpPr>
        <p:spPr>
          <a:xfrm>
            <a:off x="2911475" y="2810497"/>
            <a:ext cx="609600" cy="388620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8549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a Fourier Transform “Do”?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709485" y="1222796"/>
            <a:ext cx="10773032" cy="4351337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2400" dirty="0"/>
              <a:t>The discrete Fourier transform takes a signal in the time domain, and determines which frequencies (of sine / cosine waves) comprise it</a:t>
            </a:r>
          </a:p>
          <a:p>
            <a:pPr lvl="1"/>
            <a:r>
              <a:rPr lang="en-US" sz="2000" dirty="0"/>
              <a:t>The Fourier transform of a signal can be referred to as its “frequency content” or “spectrum”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1317962" y="2974914"/>
            <a:ext cx="4794971" cy="3125381"/>
            <a:chOff x="1317962" y="2706561"/>
            <a:chExt cx="4794971" cy="3125381"/>
          </a:xfrm>
        </p:grpSpPr>
        <p:grpSp>
          <p:nvGrpSpPr>
            <p:cNvPr id="14" name="Group 13"/>
            <p:cNvGrpSpPr/>
            <p:nvPr/>
          </p:nvGrpSpPr>
          <p:grpSpPr>
            <a:xfrm>
              <a:off x="1317962" y="3391260"/>
              <a:ext cx="4794971" cy="2440682"/>
              <a:chOff x="914955" y="3542675"/>
              <a:chExt cx="5253435" cy="2674044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4955" y="3542675"/>
                <a:ext cx="5181045" cy="2381076"/>
              </a:xfrm>
              <a:prstGeom prst="rect">
                <a:avLst/>
              </a:prstGeom>
            </p:spPr>
          </p:pic>
          <p:cxnSp>
            <p:nvCxnSpPr>
              <p:cNvPr id="7" name="Straight Arrow Connector 6"/>
              <p:cNvCxnSpPr/>
              <p:nvPr/>
            </p:nvCxnSpPr>
            <p:spPr>
              <a:xfrm>
                <a:off x="991155" y="5063780"/>
                <a:ext cx="2464905" cy="1152939"/>
              </a:xfrm>
              <a:prstGeom prst="straightConnector1">
                <a:avLst/>
              </a:prstGeom>
              <a:ln w="15875">
                <a:solidFill>
                  <a:srgbClr val="F86A6A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Arrow Connector 7"/>
              <p:cNvCxnSpPr/>
              <p:nvPr/>
            </p:nvCxnSpPr>
            <p:spPr>
              <a:xfrm flipH="1">
                <a:off x="3815835" y="5158408"/>
                <a:ext cx="2309982" cy="1058311"/>
              </a:xfrm>
              <a:prstGeom prst="straightConnector1">
                <a:avLst/>
              </a:prstGeom>
              <a:ln w="15875">
                <a:solidFill>
                  <a:srgbClr val="3132FE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TextBox 11"/>
              <p:cNvSpPr txBox="1"/>
              <p:nvPr/>
            </p:nvSpPr>
            <p:spPr>
              <a:xfrm rot="1466250">
                <a:off x="1238025" y="5506813"/>
                <a:ext cx="1566656" cy="3709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solidFill>
                      <a:srgbClr val="F86A6A"/>
                    </a:solidFill>
                  </a:rPr>
                  <a:t>Time</a:t>
                </a:r>
                <a:r>
                  <a:rPr lang="en-US" sz="1600" dirty="0"/>
                  <a:t> </a:t>
                </a:r>
                <a:r>
                  <a:rPr lang="en-US" sz="1600" dirty="0">
                    <a:solidFill>
                      <a:srgbClr val="F86A6A"/>
                    </a:solidFill>
                  </a:rPr>
                  <a:t>Domain</a:t>
                </a:r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 rot="20146170">
                <a:off x="4068822" y="5596536"/>
                <a:ext cx="2099568" cy="3709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solidFill>
                      <a:srgbClr val="3132FE"/>
                    </a:solidFill>
                  </a:rPr>
                  <a:t>Frequency</a:t>
                </a:r>
                <a:r>
                  <a:rPr lang="en-US" sz="1600" dirty="0"/>
                  <a:t> </a:t>
                </a:r>
                <a:r>
                  <a:rPr lang="en-US" sz="1600" dirty="0">
                    <a:solidFill>
                      <a:srgbClr val="3132FE"/>
                    </a:solidFill>
                  </a:rPr>
                  <a:t>Domain</a:t>
                </a:r>
              </a:p>
            </p:txBody>
          </p:sp>
        </p:grpSp>
        <p:sp>
          <p:nvSpPr>
            <p:cNvPr id="15" name="TextBox 14"/>
            <p:cNvSpPr txBox="1"/>
            <p:nvPr/>
          </p:nvSpPr>
          <p:spPr>
            <a:xfrm>
              <a:off x="2256145" y="2706561"/>
              <a:ext cx="285253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Frequency Components of a Time-Domain Signal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6732990" y="2974913"/>
            <a:ext cx="4168418" cy="3053165"/>
            <a:chOff x="6887208" y="3358125"/>
            <a:chExt cx="4168418" cy="3053165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64640" y="4004458"/>
              <a:ext cx="4090986" cy="2406832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6887208" y="3358125"/>
              <a:ext cx="416841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The Fourier Transform is Analogous to a “Mathematical Prism”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129178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F80B957-D138-426F-B635-D5A7D0F844D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In turns out, if we define a new number, it is useful (more accurately, </a:t>
            </a:r>
            <a:r>
              <a:rPr lang="en-US" i="1" dirty="0"/>
              <a:t>essential</a:t>
            </a:r>
            <a:r>
              <a:rPr lang="en-US" dirty="0"/>
              <a:t>) in performing Fourier transforms</a:t>
            </a:r>
          </a:p>
          <a:p>
            <a:r>
              <a:rPr lang="en-US" dirty="0"/>
              <a:t>The number is called ‘  ’ and it is defined by the following equation: 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From this definition and some calculus, one can derive Euler’s formula, which is an integral part of the Fourier transform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Because of     we can transform a function of time into the frequency domain and retain information about both the phase and amplitude of the constituent sine waves</a:t>
            </a:r>
          </a:p>
          <a:p>
            <a:r>
              <a:rPr lang="en-US" dirty="0"/>
              <a:t>The concept of    is thus very useful mathematically (its existence is left as a philosophical question)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AB3C2B4-B026-454F-8C29-7563CA4C2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Mathematical Prerequisite: What is  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D87858-51A7-4111-928A-42A079FDF67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0591" y="2666179"/>
            <a:ext cx="1245329" cy="4173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978113A-A673-4EB3-97EC-2C9047BE6F0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1564" y="4157107"/>
            <a:ext cx="3562953" cy="5105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6E66BBA-AB3C-4540-8B01-F15817260D3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1367"/>
          <a:stretch/>
        </p:blipFill>
        <p:spPr>
          <a:xfrm>
            <a:off x="3753115" y="1988005"/>
            <a:ext cx="101335" cy="39335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698C740-A2A4-4734-AFD6-10C6302B32A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1367"/>
          <a:stretch/>
        </p:blipFill>
        <p:spPr>
          <a:xfrm>
            <a:off x="2561129" y="4852200"/>
            <a:ext cx="101335" cy="39335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552C1B0-BF43-4773-AC16-8DED91327B2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1367"/>
          <a:stretch/>
        </p:blipFill>
        <p:spPr>
          <a:xfrm>
            <a:off x="8937438" y="213131"/>
            <a:ext cx="129002" cy="50074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CF3B80C-07D6-4B6E-A9C2-C86967AE3DA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1367"/>
          <a:stretch/>
        </p:blipFill>
        <p:spPr>
          <a:xfrm>
            <a:off x="2981590" y="5543549"/>
            <a:ext cx="101335" cy="393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4566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Discrete Fourier Transform: Definition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4483" y="2449002"/>
            <a:ext cx="4931396" cy="216109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258591" y="5210159"/>
            <a:ext cx="9531838" cy="706046"/>
          </a:xfrm>
          <a:prstGeom prst="rect">
            <a:avLst/>
          </a:prstGeom>
          <a:solidFill>
            <a:srgbClr val="B9E5FA"/>
          </a:solidFill>
          <a:ln>
            <a:solidFill>
              <a:srgbClr val="000000"/>
            </a:solidFill>
          </a:ln>
          <a:effectLst>
            <a:outerShdw dist="50800" dir="2880000" algn="ctr" rotWithShape="0">
              <a:srgbClr val="666666"/>
            </a:outerShdw>
          </a:effectLst>
        </p:spPr>
        <p:txBody>
          <a:bodyPr anchor="ctr">
            <a:noAutofit/>
          </a:bodyPr>
          <a:lstStyle/>
          <a:p>
            <a:pPr marL="169863" indent="-169863" fontAlgn="base">
              <a:lnSpc>
                <a:spcPts val="1600"/>
              </a:lnSpc>
              <a:spcBef>
                <a:spcPts val="400"/>
              </a:spcBef>
              <a:spcAft>
                <a:spcPts val="300"/>
              </a:spcAft>
              <a:buSzPct val="125000"/>
              <a:buFontTx/>
              <a:buChar char="•"/>
            </a:pPr>
            <a:r>
              <a:rPr lang="en-US" sz="1600" b="1" kern="0" dirty="0">
                <a:solidFill>
                  <a:sysClr val="windowText" lastClr="000000"/>
                </a:solidFill>
              </a:rPr>
              <a:t>The discrete Fourier transform (DFT) transforms an N-point signal in one domain (usually time) to an N-point signal in another domain (usually frequency)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0340" y="1874450"/>
            <a:ext cx="7448343" cy="265966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6096001" y="5990767"/>
            <a:ext cx="52577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aseline="30000" dirty="0"/>
              <a:t>†</a:t>
            </a:r>
            <a:r>
              <a:rPr lang="en-US" sz="1200" dirty="0"/>
              <a:t>Assume N is odd for this example, although similar math holds for even N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0430" y="4857489"/>
            <a:ext cx="6074961" cy="187229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9145184" y="3772127"/>
            <a:ext cx="22086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(We substitute using Euler’s formula)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9692144" y="1752267"/>
            <a:ext cx="2543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aseline="30000" dirty="0"/>
              <a:t>†</a:t>
            </a: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8417" y="1409233"/>
            <a:ext cx="7632187" cy="286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8660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Discrete Fourier Transform: Intuition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4294967295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1718" y="1269235"/>
            <a:ext cx="7035800" cy="2286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8318" y="1769286"/>
            <a:ext cx="4816337" cy="1002650"/>
          </a:xfrm>
          <a:prstGeom prst="rect">
            <a:avLst/>
          </a:prstGeom>
        </p:spPr>
      </p:pic>
      <p:sp>
        <p:nvSpPr>
          <p:cNvPr id="6" name="Right Brace 5"/>
          <p:cNvSpPr/>
          <p:nvPr/>
        </p:nvSpPr>
        <p:spPr>
          <a:xfrm rot="5400000">
            <a:off x="5922910" y="1964440"/>
            <a:ext cx="187150" cy="1232451"/>
          </a:xfrm>
          <a:prstGeom prst="rightBrace">
            <a:avLst/>
          </a:prstGeom>
          <a:ln>
            <a:solidFill>
              <a:srgbClr val="2D80B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  <p:sp>
        <p:nvSpPr>
          <p:cNvPr id="7" name="Right Brace 6"/>
          <p:cNvSpPr/>
          <p:nvPr/>
        </p:nvSpPr>
        <p:spPr>
          <a:xfrm rot="5400000">
            <a:off x="7615875" y="1964441"/>
            <a:ext cx="187150" cy="1232451"/>
          </a:xfrm>
          <a:prstGeom prst="rightBrace">
            <a:avLst/>
          </a:prstGeom>
          <a:ln>
            <a:solidFill>
              <a:srgbClr val="2D80B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247444" y="2676141"/>
            <a:ext cx="31772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These signals repeat m times over the input time interval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963009" y="3534603"/>
            <a:ext cx="48549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This sum* will be highest if s(n) has patterns that repeat m times over the time interval</a:t>
            </a:r>
          </a:p>
        </p:txBody>
      </p:sp>
      <p:sp>
        <p:nvSpPr>
          <p:cNvPr id="10" name="Right Brace 9"/>
          <p:cNvSpPr/>
          <p:nvPr/>
        </p:nvSpPr>
        <p:spPr>
          <a:xfrm rot="5400000">
            <a:off x="6296928" y="1389573"/>
            <a:ext cx="187151" cy="4068301"/>
          </a:xfrm>
          <a:prstGeom prst="rightBrace">
            <a:avLst/>
          </a:prstGeom>
          <a:ln>
            <a:solidFill>
              <a:srgbClr val="2D80B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702693" y="4407562"/>
            <a:ext cx="8786615" cy="1123122"/>
          </a:xfrm>
          <a:prstGeom prst="rect">
            <a:avLst/>
          </a:prstGeom>
          <a:solidFill>
            <a:srgbClr val="B9E5FA"/>
          </a:solidFill>
          <a:ln>
            <a:solidFill>
              <a:srgbClr val="000000"/>
            </a:solidFill>
          </a:ln>
          <a:effectLst>
            <a:outerShdw dist="50800" dir="2880000" algn="ctr" rotWithShape="0">
              <a:srgbClr val="666666"/>
            </a:outerShdw>
          </a:effectLst>
        </p:spPr>
        <p:txBody>
          <a:bodyPr anchor="ctr">
            <a:noAutofit/>
          </a:bodyPr>
          <a:lstStyle/>
          <a:p>
            <a:pPr marL="169863" indent="-169863" fontAlgn="base">
              <a:lnSpc>
                <a:spcPts val="1600"/>
              </a:lnSpc>
              <a:spcBef>
                <a:spcPts val="400"/>
              </a:spcBef>
              <a:spcAft>
                <a:spcPts val="300"/>
              </a:spcAft>
              <a:buSzPct val="125000"/>
              <a:buFontTx/>
              <a:buChar char="•"/>
            </a:pPr>
            <a:r>
              <a:rPr lang="en-US" sz="1600" b="1" kern="0" dirty="0">
                <a:solidFill>
                  <a:sysClr val="windowText" lastClr="000000"/>
                </a:solidFill>
              </a:rPr>
              <a:t>The </a:t>
            </a:r>
            <a:r>
              <a:rPr lang="en-US" sz="1600" b="1" kern="0" dirty="0" err="1">
                <a:solidFill>
                  <a:sysClr val="windowText" lastClr="000000"/>
                </a:solidFill>
              </a:rPr>
              <a:t>mth</a:t>
            </a:r>
            <a:r>
              <a:rPr lang="en-US" sz="1600" b="1" kern="0" dirty="0">
                <a:solidFill>
                  <a:sysClr val="windowText" lastClr="000000"/>
                </a:solidFill>
              </a:rPr>
              <a:t> term in the discrete Fourier transform quantifies how “similar” the signal is to basic sine and cosine waves of a single frequency** </a:t>
            </a:r>
          </a:p>
          <a:p>
            <a:pPr marL="627063" lvl="1" indent="-169863" fontAlgn="base">
              <a:lnSpc>
                <a:spcPts val="1600"/>
              </a:lnSpc>
              <a:spcBef>
                <a:spcPts val="400"/>
              </a:spcBef>
              <a:spcAft>
                <a:spcPts val="300"/>
              </a:spcAft>
              <a:buSzPct val="125000"/>
              <a:buFontTx/>
              <a:buChar char="•"/>
            </a:pPr>
            <a:r>
              <a:rPr lang="en-US" sz="1600" b="1" dirty="0">
                <a:solidFill>
                  <a:schemeClr val="tx1"/>
                </a:solidFill>
              </a:rPr>
              <a:t>By calculating the value of S(m) for all m, we can determine the spectral contents of the signal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84314" y="5766298"/>
            <a:ext cx="114233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*This comparison of two signals is a special case of a concept called “cross correlation”	**The frequency that completes m cycles over all samples</a:t>
            </a:r>
            <a:endParaRPr lang="en-US" sz="14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35B716A-E030-4DB2-909D-098653989C64}"/>
              </a:ext>
            </a:extLst>
          </p:cNvPr>
          <p:cNvSpPr/>
          <p:nvPr/>
        </p:nvSpPr>
        <p:spPr>
          <a:xfrm>
            <a:off x="1226994" y="6953853"/>
            <a:ext cx="9377658" cy="720243"/>
          </a:xfrm>
          <a:prstGeom prst="rect">
            <a:avLst/>
          </a:prstGeom>
          <a:solidFill>
            <a:srgbClr val="B9E5FA"/>
          </a:solidFill>
          <a:ln>
            <a:solidFill>
              <a:srgbClr val="000000"/>
            </a:solidFill>
          </a:ln>
          <a:effectLst>
            <a:outerShdw dist="50800" dir="2880000" algn="ctr" rotWithShape="0">
              <a:srgbClr val="666666"/>
            </a:outerShdw>
          </a:effectLst>
        </p:spPr>
        <p:txBody>
          <a:bodyPr anchor="ctr">
            <a:noAutofit/>
          </a:bodyPr>
          <a:lstStyle/>
          <a:p>
            <a:pPr marL="169863" indent="-169863" fontAlgn="base">
              <a:lnSpc>
                <a:spcPts val="1600"/>
              </a:lnSpc>
              <a:spcBef>
                <a:spcPts val="400"/>
              </a:spcBef>
              <a:spcAft>
                <a:spcPts val="300"/>
              </a:spcAft>
              <a:buSzPct val="125000"/>
              <a:buFontTx/>
              <a:buChar char="•"/>
            </a:pPr>
            <a:r>
              <a:rPr lang="en-US" sz="1600" b="1" kern="0" dirty="0">
                <a:solidFill>
                  <a:sysClr val="windowText" lastClr="000000"/>
                </a:solidFill>
              </a:rPr>
              <a:t>Discrete Fourier transforms are an integral tool within digital signal processing, but only one aspect of the larger theory of signal processing</a:t>
            </a:r>
          </a:p>
        </p:txBody>
      </p:sp>
    </p:spTree>
    <p:extLst>
      <p:ext uri="{BB962C8B-B14F-4D97-AF65-F5344CB8AC3E}">
        <p14:creationId xmlns:p14="http://schemas.microsoft.com/office/powerpoint/2010/main" val="1271838914"/>
      </p:ext>
    </p:extLst>
  </p:cSld>
  <p:clrMapOvr>
    <a:masterClrMapping/>
  </p:clrMapOvr>
</p:sld>
</file>

<file path=ppt/theme/theme1.xml><?xml version="1.0" encoding="utf-8"?>
<a:theme xmlns:a="http://schemas.openxmlformats.org/drawingml/2006/main" name="Lincoln_2012_v16x9">
  <a:themeElements>
    <a:clrScheme name="Custom 1 1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3767"/>
      </a:accent4>
      <a:accent5>
        <a:srgbClr val="D2DCF2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 Them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5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rtlCol="0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400" b="1" i="0" u="none" strike="noStrike" cap="none" normalizeH="0" baseline="0" dirty="0" smtClean="0">
            <a:ln>
              <a:noFill/>
            </a:ln>
            <a:solidFill>
              <a:schemeClr val="tx1"/>
            </a:solidFill>
            <a:effectLst/>
            <a:latin typeface="Arial" pitchFamily="-110" charset="0"/>
          </a:defRPr>
        </a:defPPr>
      </a:lstStyle>
    </a:spDef>
    <a:lnDef>
      <a:spPr bwMode="auto"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/>
      <a:lstStyle/>
    </a:lnDef>
    <a:txDef>
      <a:spPr>
        <a:noFill/>
      </a:spPr>
      <a:bodyPr wrap="square" rtlCol="0">
        <a:spAutoFit/>
      </a:bodyPr>
      <a:lstStyle>
        <a:defPPr algn="ctr">
          <a:defRPr sz="1400" b="1" dirty="0"/>
        </a:defPPr>
      </a:lstStyle>
    </a:tx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17165</TotalTime>
  <Words>1742</Words>
  <Application>Microsoft Office PowerPoint</Application>
  <PresentationFormat>Widescreen</PresentationFormat>
  <Paragraphs>196</Paragraphs>
  <Slides>25</Slides>
  <Notes>4</Notes>
  <HiddenSlides>0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25</vt:i4>
      </vt:variant>
    </vt:vector>
  </HeadingPairs>
  <TitlesOfParts>
    <vt:vector size="33" baseType="lpstr">
      <vt:lpstr>Arial</vt:lpstr>
      <vt:lpstr>Arial (Body)</vt:lpstr>
      <vt:lpstr>Calibri</vt:lpstr>
      <vt:lpstr>Calibri Light</vt:lpstr>
      <vt:lpstr>Times New Roman</vt:lpstr>
      <vt:lpstr>Wingdings</vt:lpstr>
      <vt:lpstr>Lincoln_2012_v16x9</vt:lpstr>
      <vt:lpstr>Custom Design</vt:lpstr>
      <vt:lpstr>The Discrete Fourier Transform (DFT) in the Context of Digital Signal Processing</vt:lpstr>
      <vt:lpstr>What is Digital Signal Processing?</vt:lpstr>
      <vt:lpstr>Example Applications of Signal Processing</vt:lpstr>
      <vt:lpstr>Where Does The Discrete Fourier Transform Fit Into Digital Signal Processing?</vt:lpstr>
      <vt:lpstr>Outline</vt:lpstr>
      <vt:lpstr>What Does a Fourier Transform “Do”?</vt:lpstr>
      <vt:lpstr>Mathematical Prerequisite: What is  ?</vt:lpstr>
      <vt:lpstr>Discrete Fourier Transform: Definition</vt:lpstr>
      <vt:lpstr>Discrete Fourier Transform: Intuition</vt:lpstr>
      <vt:lpstr>Outline</vt:lpstr>
      <vt:lpstr>Example: Single Sine Wave</vt:lpstr>
      <vt:lpstr>Example: Sum of Sine Waves </vt:lpstr>
      <vt:lpstr>Example: Sum of Sine Waves (continued) </vt:lpstr>
      <vt:lpstr>A Word of Caution on “Undersampling”</vt:lpstr>
      <vt:lpstr>A Word of Caution on “Undersampling”</vt:lpstr>
      <vt:lpstr>Outline</vt:lpstr>
      <vt:lpstr>The Discrete Fourier Transform: a Source of Signal Features</vt:lpstr>
      <vt:lpstr>Example: Music in The Frequency Domain</vt:lpstr>
      <vt:lpstr>Example: Music in The Frequency Domain</vt:lpstr>
      <vt:lpstr>Example: Music in The Frequency Domain</vt:lpstr>
      <vt:lpstr>Example: Music in The Frequency Domain</vt:lpstr>
      <vt:lpstr>Example: Music in The Frequency Domain</vt:lpstr>
      <vt:lpstr>Summary</vt:lpstr>
      <vt:lpstr>Addendum: DFT Leakage</vt:lpstr>
      <vt:lpstr>Example: Sum of Sine Waves (cont’d) </vt:lpstr>
    </vt:vector>
  </TitlesOfParts>
  <Company>MIT Lincoln Laboratory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Fourier Transform</dc:title>
  <dc:creator>Arena, Jeffrey - 1008 - MITLL</dc:creator>
  <cp:lastModifiedBy>Jeff Arena</cp:lastModifiedBy>
  <cp:revision>135</cp:revision>
  <dcterms:created xsi:type="dcterms:W3CDTF">2020-06-18T18:22:29Z</dcterms:created>
  <dcterms:modified xsi:type="dcterms:W3CDTF">2020-07-10T00:06:03Z</dcterms:modified>
</cp:coreProperties>
</file>